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3" r:id="rId4"/>
    <p:sldId id="289" r:id="rId5"/>
    <p:sldId id="318" r:id="rId6"/>
    <p:sldId id="283" r:id="rId7"/>
    <p:sldId id="282" r:id="rId8"/>
    <p:sldId id="285" r:id="rId9"/>
    <p:sldId id="287" r:id="rId10"/>
    <p:sldId id="286" r:id="rId11"/>
    <p:sldId id="281" r:id="rId12"/>
    <p:sldId id="288" r:id="rId13"/>
    <p:sldId id="291" r:id="rId14"/>
    <p:sldId id="295" r:id="rId15"/>
    <p:sldId id="294" r:id="rId16"/>
    <p:sldId id="322" r:id="rId17"/>
    <p:sldId id="323" r:id="rId18"/>
    <p:sldId id="293" r:id="rId19"/>
    <p:sldId id="321" r:id="rId20"/>
    <p:sldId id="302" r:id="rId21"/>
    <p:sldId id="300" r:id="rId22"/>
    <p:sldId id="299" r:id="rId23"/>
    <p:sldId id="301" r:id="rId24"/>
    <p:sldId id="303" r:id="rId25"/>
    <p:sldId id="304" r:id="rId26"/>
    <p:sldId id="305" r:id="rId27"/>
    <p:sldId id="306" r:id="rId28"/>
    <p:sldId id="307" r:id="rId29"/>
    <p:sldId id="308" r:id="rId30"/>
    <p:sldId id="319" r:id="rId31"/>
    <p:sldId id="309" r:id="rId32"/>
    <p:sldId id="316" r:id="rId33"/>
    <p:sldId id="320" r:id="rId34"/>
    <p:sldId id="310" r:id="rId35"/>
    <p:sldId id="311" r:id="rId36"/>
    <p:sldId id="312" r:id="rId37"/>
    <p:sldId id="313" r:id="rId38"/>
    <p:sldId id="314" r:id="rId39"/>
    <p:sldId id="317" r:id="rId40"/>
    <p:sldId id="273" r:id="rId41"/>
    <p:sldId id="266" r:id="rId42"/>
    <p:sldId id="265" r:id="rId43"/>
    <p:sldId id="280" r:id="rId44"/>
    <p:sldId id="267" r:id="rId45"/>
    <p:sldId id="270" r:id="rId46"/>
    <p:sldId id="271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EB11"/>
    <a:srgbClr val="469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0"/>
    <p:restoredTop sz="72495"/>
  </p:normalViewPr>
  <p:slideViewPr>
    <p:cSldViewPr snapToGrid="0" snapToObjects="1">
      <p:cViewPr>
        <p:scale>
          <a:sx n="83" d="100"/>
          <a:sy n="83" d="100"/>
        </p:scale>
        <p:origin x="936" y="-40"/>
      </p:cViewPr>
      <p:guideLst/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433B27-55D8-2341-8A50-E6801BEDE13A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9501B8-A930-FA4E-939D-7A323B1A8FB3}">
      <dgm:prSet phldrT="[Text]"/>
      <dgm:spPr/>
      <dgm:t>
        <a:bodyPr/>
        <a:lstStyle/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Tendermint Consensus Engine</a:t>
          </a:r>
          <a:endParaRPr lang="en-US" dirty="0">
            <a:latin typeface="Consolas" charset="0"/>
            <a:ea typeface="Consolas" charset="0"/>
            <a:cs typeface="Consolas" charset="0"/>
          </a:endParaRPr>
        </a:p>
      </dgm:t>
    </dgm:pt>
    <dgm:pt modelId="{6DCDAEA0-378A-0449-A0D3-C4985AD708AF}" type="parTrans" cxnId="{2A630189-7D22-364E-92CC-6C6455FC2D46}">
      <dgm:prSet/>
      <dgm:spPr/>
      <dgm:t>
        <a:bodyPr/>
        <a:lstStyle/>
        <a:p>
          <a:endParaRPr lang="en-US"/>
        </a:p>
      </dgm:t>
    </dgm:pt>
    <dgm:pt modelId="{82B9A841-8039-1E45-AB7E-3D98060F7E9D}" type="sibTrans" cxnId="{2A630189-7D22-364E-92CC-6C6455FC2D46}">
      <dgm:prSet/>
      <dgm:spPr/>
      <dgm:t>
        <a:bodyPr/>
        <a:lstStyle/>
        <a:p>
          <a:endParaRPr lang="en-US"/>
        </a:p>
      </dgm:t>
    </dgm:pt>
    <dgm:pt modelId="{A2D825B0-2580-8243-8A3E-72CBA26F99A5}">
      <dgm:prSet phldrT="[Text]"/>
      <dgm:spPr/>
      <dgm:t>
        <a:bodyPr/>
        <a:lstStyle/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Cosmos Hub</a:t>
          </a:r>
          <a:endParaRPr lang="en-US" dirty="0">
            <a:latin typeface="Consolas" charset="0"/>
            <a:ea typeface="Consolas" charset="0"/>
            <a:cs typeface="Consolas" charset="0"/>
          </a:endParaRPr>
        </a:p>
      </dgm:t>
    </dgm:pt>
    <dgm:pt modelId="{9A20AF5B-A0DB-9D47-A64F-414C4D1BB8BC}" type="parTrans" cxnId="{72863AE5-55DC-664F-9433-E1FC5BA78AFA}">
      <dgm:prSet/>
      <dgm:spPr/>
      <dgm:t>
        <a:bodyPr/>
        <a:lstStyle/>
        <a:p>
          <a:endParaRPr lang="en-US"/>
        </a:p>
      </dgm:t>
    </dgm:pt>
    <dgm:pt modelId="{C41263AF-A913-FD49-80F3-21BF35D349F6}" type="sibTrans" cxnId="{72863AE5-55DC-664F-9433-E1FC5BA78AFA}">
      <dgm:prSet/>
      <dgm:spPr/>
      <dgm:t>
        <a:bodyPr/>
        <a:lstStyle/>
        <a:p>
          <a:endParaRPr lang="en-US"/>
        </a:p>
      </dgm:t>
    </dgm:pt>
    <dgm:pt modelId="{9654B026-99EB-4F4B-88CE-CDD1F95F5EBF}">
      <dgm:prSet phldrT="[Text]"/>
      <dgm:spPr/>
      <dgm:t>
        <a:bodyPr/>
        <a:lstStyle/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Ethermint</a:t>
          </a:r>
          <a:endParaRPr lang="en-US" dirty="0">
            <a:latin typeface="Consolas" charset="0"/>
            <a:ea typeface="Consolas" charset="0"/>
            <a:cs typeface="Consolas" charset="0"/>
          </a:endParaRPr>
        </a:p>
      </dgm:t>
    </dgm:pt>
    <dgm:pt modelId="{6F4DCDC0-F855-2748-9E03-DFEBF6985B40}" type="parTrans" cxnId="{DB52871D-D6DB-DD44-A03B-5296CDCD589F}">
      <dgm:prSet/>
      <dgm:spPr/>
      <dgm:t>
        <a:bodyPr/>
        <a:lstStyle/>
        <a:p>
          <a:endParaRPr lang="en-US"/>
        </a:p>
      </dgm:t>
    </dgm:pt>
    <dgm:pt modelId="{2ABE2B58-77F7-A144-9156-FBD63B45F10D}" type="sibTrans" cxnId="{DB52871D-D6DB-DD44-A03B-5296CDCD589F}">
      <dgm:prSet/>
      <dgm:spPr/>
      <dgm:t>
        <a:bodyPr/>
        <a:lstStyle/>
        <a:p>
          <a:endParaRPr lang="en-US"/>
        </a:p>
      </dgm:t>
    </dgm:pt>
    <dgm:pt modelId="{F4D0ADFC-029A-9648-B689-E31C9BB5AD9A}">
      <dgm:prSet phldrT="[Text]"/>
      <dgm:spPr/>
      <dgm:t>
        <a:bodyPr/>
        <a:lstStyle/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Ethereum Peg Zone</a:t>
          </a:r>
          <a:endParaRPr lang="en-US" dirty="0">
            <a:latin typeface="Consolas" charset="0"/>
            <a:ea typeface="Consolas" charset="0"/>
            <a:cs typeface="Consolas" charset="0"/>
          </a:endParaRPr>
        </a:p>
      </dgm:t>
    </dgm:pt>
    <dgm:pt modelId="{AE6027AF-E41B-314C-B2F3-A018506E7630}" type="parTrans" cxnId="{7A20FB2D-822A-4047-BAF0-E831352DD328}">
      <dgm:prSet/>
      <dgm:spPr/>
      <dgm:t>
        <a:bodyPr/>
        <a:lstStyle/>
        <a:p>
          <a:endParaRPr lang="en-US"/>
        </a:p>
      </dgm:t>
    </dgm:pt>
    <dgm:pt modelId="{4D3BDCC7-0E51-7A40-8E13-3B3BD440EE9F}" type="sibTrans" cxnId="{7A20FB2D-822A-4047-BAF0-E831352DD328}">
      <dgm:prSet/>
      <dgm:spPr/>
      <dgm:t>
        <a:bodyPr/>
        <a:lstStyle/>
        <a:p>
          <a:endParaRPr lang="en-US"/>
        </a:p>
      </dgm:t>
    </dgm:pt>
    <dgm:pt modelId="{04B3BE70-B844-0D4E-856D-4217E8FC0F7E}">
      <dgm:prSet phldrT="[Text]"/>
      <dgm:spPr/>
      <dgm:t>
        <a:bodyPr/>
        <a:lstStyle/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Weave</a:t>
          </a:r>
        </a:p>
        <a:p>
          <a:r>
            <a:rPr lang="en-US" dirty="0" smtClean="0">
              <a:latin typeface="Consolas" charset="0"/>
              <a:ea typeface="Consolas" charset="0"/>
              <a:cs typeface="Consolas" charset="0"/>
            </a:rPr>
            <a:t>SDK</a:t>
          </a:r>
          <a:endParaRPr lang="en-US" dirty="0">
            <a:latin typeface="Consolas" charset="0"/>
            <a:ea typeface="Consolas" charset="0"/>
            <a:cs typeface="Consolas" charset="0"/>
          </a:endParaRPr>
        </a:p>
      </dgm:t>
    </dgm:pt>
    <dgm:pt modelId="{9C850116-1480-F846-AE4C-4E7B87E90C54}" type="parTrans" cxnId="{68093F0C-417C-2F4C-8C7C-3C51D1138E18}">
      <dgm:prSet/>
      <dgm:spPr/>
      <dgm:t>
        <a:bodyPr/>
        <a:lstStyle/>
        <a:p>
          <a:endParaRPr lang="en-US"/>
        </a:p>
      </dgm:t>
    </dgm:pt>
    <dgm:pt modelId="{A7168A64-98F5-4D43-9AC7-A2200397402C}" type="sibTrans" cxnId="{68093F0C-417C-2F4C-8C7C-3C51D1138E18}">
      <dgm:prSet/>
      <dgm:spPr/>
      <dgm:t>
        <a:bodyPr/>
        <a:lstStyle/>
        <a:p>
          <a:endParaRPr lang="en-US"/>
        </a:p>
      </dgm:t>
    </dgm:pt>
    <dgm:pt modelId="{6B3A3FB5-9BD0-1343-B5B0-D5349B5498F7}" type="pres">
      <dgm:prSet presAssocID="{62433B27-55D8-2341-8A50-E6801BEDE1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C69A326-54E9-6744-AA74-0190F07BA530}" type="pres">
      <dgm:prSet presAssocID="{349501B8-A930-FA4E-939D-7A323B1A8FB3}" presName="node" presStyleLbl="node1" presStyleIdx="0" presStyleCnt="5" custLinFactX="10000" custLinFactNeighborX="100000" custLinFactNeighborY="-25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3E214-3A8B-1D42-885D-6C772ABF43E6}" type="pres">
      <dgm:prSet presAssocID="{82B9A841-8039-1E45-AB7E-3D98060F7E9D}" presName="sibTrans" presStyleCnt="0"/>
      <dgm:spPr/>
    </dgm:pt>
    <dgm:pt modelId="{475AAA9A-6BB7-D949-A5F6-73C7FE01A92F}" type="pres">
      <dgm:prSet presAssocID="{A2D825B0-2580-8243-8A3E-72CBA26F99A5}" presName="node" presStyleLbl="node1" presStyleIdx="1" presStyleCnt="5" custLinFactX="-6610" custLinFactNeighborX="-100000" custLinFactNeighborY="225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D16C9-4DF2-DE4D-B90E-F2C69F66CE04}" type="pres">
      <dgm:prSet presAssocID="{C41263AF-A913-FD49-80F3-21BF35D349F6}" presName="sibTrans" presStyleCnt="0"/>
      <dgm:spPr/>
    </dgm:pt>
    <dgm:pt modelId="{BF67146B-306C-C445-B913-4FD68D2D07EF}" type="pres">
      <dgm:prSet presAssocID="{9654B026-99EB-4F4B-88CE-CDD1F95F5EBF}" presName="node" presStyleLbl="node1" presStyleIdx="2" presStyleCnt="5" custLinFactNeighborX="-2373" custLinFactNeighborY="2165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093502-181F-9244-8C61-FF5EE8D22857}" type="pres">
      <dgm:prSet presAssocID="{2ABE2B58-77F7-A144-9156-FBD63B45F10D}" presName="sibTrans" presStyleCnt="0"/>
      <dgm:spPr/>
    </dgm:pt>
    <dgm:pt modelId="{E7A81220-2D40-4D4B-BC4D-C3EB48083891}" type="pres">
      <dgm:prSet presAssocID="{F4D0ADFC-029A-9648-B689-E31C9BB5AD9A}" presName="node" presStyleLbl="node1" presStyleIdx="3" presStyleCnt="5" custLinFactNeighborX="480" custLinFactNeighborY="16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7B77F-0D2D-5140-9C43-DDB53BA9428E}" type="pres">
      <dgm:prSet presAssocID="{4D3BDCC7-0E51-7A40-8E13-3B3BD440EE9F}" presName="sibTrans" presStyleCnt="0"/>
      <dgm:spPr/>
    </dgm:pt>
    <dgm:pt modelId="{A481DA81-0ABA-5544-B8A5-2C961F848A22}" type="pres">
      <dgm:prSet presAssocID="{04B3BE70-B844-0D4E-856D-4217E8FC0F7E}" presName="node" presStyleLbl="node1" presStyleIdx="4" presStyleCnt="5" custLinFactNeighborX="-480" custLinFactNeighborY="16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DDEE93-D649-9C43-A2FA-BD49279291A2}" type="presOf" srcId="{04B3BE70-B844-0D4E-856D-4217E8FC0F7E}" destId="{A481DA81-0ABA-5544-B8A5-2C961F848A22}" srcOrd="0" destOrd="0" presId="urn:microsoft.com/office/officeart/2005/8/layout/default"/>
    <dgm:cxn modelId="{F9CB258F-2BA3-054F-AE04-2B8BF9B7FF40}" type="presOf" srcId="{F4D0ADFC-029A-9648-B689-E31C9BB5AD9A}" destId="{E7A81220-2D40-4D4B-BC4D-C3EB48083891}" srcOrd="0" destOrd="0" presId="urn:microsoft.com/office/officeart/2005/8/layout/default"/>
    <dgm:cxn modelId="{DB52871D-D6DB-DD44-A03B-5296CDCD589F}" srcId="{62433B27-55D8-2341-8A50-E6801BEDE13A}" destId="{9654B026-99EB-4F4B-88CE-CDD1F95F5EBF}" srcOrd="2" destOrd="0" parTransId="{6F4DCDC0-F855-2748-9E03-DFEBF6985B40}" sibTransId="{2ABE2B58-77F7-A144-9156-FBD63B45F10D}"/>
    <dgm:cxn modelId="{1DE3228C-09D7-E94F-B0EF-186FFA744800}" type="presOf" srcId="{62433B27-55D8-2341-8A50-E6801BEDE13A}" destId="{6B3A3FB5-9BD0-1343-B5B0-D5349B5498F7}" srcOrd="0" destOrd="0" presId="urn:microsoft.com/office/officeart/2005/8/layout/default"/>
    <dgm:cxn modelId="{20E9F07B-99D5-C944-9CA5-7C8F9F72198E}" type="presOf" srcId="{A2D825B0-2580-8243-8A3E-72CBA26F99A5}" destId="{475AAA9A-6BB7-D949-A5F6-73C7FE01A92F}" srcOrd="0" destOrd="0" presId="urn:microsoft.com/office/officeart/2005/8/layout/default"/>
    <dgm:cxn modelId="{2A630189-7D22-364E-92CC-6C6455FC2D46}" srcId="{62433B27-55D8-2341-8A50-E6801BEDE13A}" destId="{349501B8-A930-FA4E-939D-7A323B1A8FB3}" srcOrd="0" destOrd="0" parTransId="{6DCDAEA0-378A-0449-A0D3-C4985AD708AF}" sibTransId="{82B9A841-8039-1E45-AB7E-3D98060F7E9D}"/>
    <dgm:cxn modelId="{7A20FB2D-822A-4047-BAF0-E831352DD328}" srcId="{62433B27-55D8-2341-8A50-E6801BEDE13A}" destId="{F4D0ADFC-029A-9648-B689-E31C9BB5AD9A}" srcOrd="3" destOrd="0" parTransId="{AE6027AF-E41B-314C-B2F3-A018506E7630}" sibTransId="{4D3BDCC7-0E51-7A40-8E13-3B3BD440EE9F}"/>
    <dgm:cxn modelId="{C46E67A4-27DA-B641-9514-C97152C77AFC}" type="presOf" srcId="{349501B8-A930-FA4E-939D-7A323B1A8FB3}" destId="{2C69A326-54E9-6744-AA74-0190F07BA530}" srcOrd="0" destOrd="0" presId="urn:microsoft.com/office/officeart/2005/8/layout/default"/>
    <dgm:cxn modelId="{68093F0C-417C-2F4C-8C7C-3C51D1138E18}" srcId="{62433B27-55D8-2341-8A50-E6801BEDE13A}" destId="{04B3BE70-B844-0D4E-856D-4217E8FC0F7E}" srcOrd="4" destOrd="0" parTransId="{9C850116-1480-F846-AE4C-4E7B87E90C54}" sibTransId="{A7168A64-98F5-4D43-9AC7-A2200397402C}"/>
    <dgm:cxn modelId="{72863AE5-55DC-664F-9433-E1FC5BA78AFA}" srcId="{62433B27-55D8-2341-8A50-E6801BEDE13A}" destId="{A2D825B0-2580-8243-8A3E-72CBA26F99A5}" srcOrd="1" destOrd="0" parTransId="{9A20AF5B-A0DB-9D47-A64F-414C4D1BB8BC}" sibTransId="{C41263AF-A913-FD49-80F3-21BF35D349F6}"/>
    <dgm:cxn modelId="{3075264D-9604-4442-BADC-384D08903D11}" type="presOf" srcId="{9654B026-99EB-4F4B-88CE-CDD1F95F5EBF}" destId="{BF67146B-306C-C445-B913-4FD68D2D07EF}" srcOrd="0" destOrd="0" presId="urn:microsoft.com/office/officeart/2005/8/layout/default"/>
    <dgm:cxn modelId="{514F5C5F-59BD-684B-8D9E-96EA8EA9325C}" type="presParOf" srcId="{6B3A3FB5-9BD0-1343-B5B0-D5349B5498F7}" destId="{2C69A326-54E9-6744-AA74-0190F07BA530}" srcOrd="0" destOrd="0" presId="urn:microsoft.com/office/officeart/2005/8/layout/default"/>
    <dgm:cxn modelId="{5D714126-E819-E941-97B0-B993BE7A622C}" type="presParOf" srcId="{6B3A3FB5-9BD0-1343-B5B0-D5349B5498F7}" destId="{A863E214-3A8B-1D42-885D-6C772ABF43E6}" srcOrd="1" destOrd="0" presId="urn:microsoft.com/office/officeart/2005/8/layout/default"/>
    <dgm:cxn modelId="{34368D6A-D533-9644-B06D-30A467C264D6}" type="presParOf" srcId="{6B3A3FB5-9BD0-1343-B5B0-D5349B5498F7}" destId="{475AAA9A-6BB7-D949-A5F6-73C7FE01A92F}" srcOrd="2" destOrd="0" presId="urn:microsoft.com/office/officeart/2005/8/layout/default"/>
    <dgm:cxn modelId="{404BF8E6-1F5B-8847-A006-BDBC1D7D17A1}" type="presParOf" srcId="{6B3A3FB5-9BD0-1343-B5B0-D5349B5498F7}" destId="{759D16C9-4DF2-DE4D-B90E-F2C69F66CE04}" srcOrd="3" destOrd="0" presId="urn:microsoft.com/office/officeart/2005/8/layout/default"/>
    <dgm:cxn modelId="{0B2C247F-43C0-0141-9144-DD172DA22A7A}" type="presParOf" srcId="{6B3A3FB5-9BD0-1343-B5B0-D5349B5498F7}" destId="{BF67146B-306C-C445-B913-4FD68D2D07EF}" srcOrd="4" destOrd="0" presId="urn:microsoft.com/office/officeart/2005/8/layout/default"/>
    <dgm:cxn modelId="{DEF6567D-9626-7C45-A723-B286D173E349}" type="presParOf" srcId="{6B3A3FB5-9BD0-1343-B5B0-D5349B5498F7}" destId="{12093502-181F-9244-8C61-FF5EE8D22857}" srcOrd="5" destOrd="0" presId="urn:microsoft.com/office/officeart/2005/8/layout/default"/>
    <dgm:cxn modelId="{DB646231-61C3-7645-89E5-EAF3FACDE1F1}" type="presParOf" srcId="{6B3A3FB5-9BD0-1343-B5B0-D5349B5498F7}" destId="{E7A81220-2D40-4D4B-BC4D-C3EB48083891}" srcOrd="6" destOrd="0" presId="urn:microsoft.com/office/officeart/2005/8/layout/default"/>
    <dgm:cxn modelId="{9FD5340D-9316-6F4A-8ED4-16FC4333640E}" type="presParOf" srcId="{6B3A3FB5-9BD0-1343-B5B0-D5349B5498F7}" destId="{FE57B77F-0D2D-5140-9C43-DDB53BA9428E}" srcOrd="7" destOrd="0" presId="urn:microsoft.com/office/officeart/2005/8/layout/default"/>
    <dgm:cxn modelId="{325CC76D-3DAD-B349-93C1-9AB4E7A5363C}" type="presParOf" srcId="{6B3A3FB5-9BD0-1343-B5B0-D5349B5498F7}" destId="{A481DA81-0ABA-5544-B8A5-2C961F848A2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9A326-54E9-6744-AA74-0190F07BA530}">
      <dsp:nvSpPr>
        <dsp:cNvPr id="0" name=""/>
        <dsp:cNvSpPr/>
      </dsp:nvSpPr>
      <dsp:spPr>
        <a:xfrm>
          <a:off x="3017520" y="428844"/>
          <a:ext cx="2743199" cy="16459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Tendermint Consensus Engine</a:t>
          </a:r>
          <a:endParaRPr lang="en-US" sz="3400" kern="1200" dirty="0">
            <a:latin typeface="Consolas" charset="0"/>
            <a:ea typeface="Consolas" charset="0"/>
            <a:cs typeface="Consolas" charset="0"/>
          </a:endParaRPr>
        </a:p>
      </dsp:txBody>
      <dsp:txXfrm>
        <a:off x="3017520" y="428844"/>
        <a:ext cx="2743199" cy="1645920"/>
      </dsp:txXfrm>
    </dsp:sp>
    <dsp:sp modelId="{475AAA9A-6BB7-D949-A5F6-73C7FE01A92F}">
      <dsp:nvSpPr>
        <dsp:cNvPr id="0" name=""/>
        <dsp:cNvSpPr/>
      </dsp:nvSpPr>
      <dsp:spPr>
        <a:xfrm>
          <a:off x="92994" y="1223593"/>
          <a:ext cx="2743199" cy="1645920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Cosmos Hub</a:t>
          </a:r>
          <a:endParaRPr lang="en-US" sz="3400" kern="1200" dirty="0">
            <a:latin typeface="Consolas" charset="0"/>
            <a:ea typeface="Consolas" charset="0"/>
            <a:cs typeface="Consolas" charset="0"/>
          </a:endParaRPr>
        </a:p>
      </dsp:txBody>
      <dsp:txXfrm>
        <a:off x="92994" y="1223593"/>
        <a:ext cx="2743199" cy="1645920"/>
      </dsp:txXfrm>
    </dsp:sp>
    <dsp:sp modelId="{BF67146B-306C-C445-B913-4FD68D2D07EF}">
      <dsp:nvSpPr>
        <dsp:cNvPr id="0" name=""/>
        <dsp:cNvSpPr/>
      </dsp:nvSpPr>
      <dsp:spPr>
        <a:xfrm>
          <a:off x="5969943" y="1208105"/>
          <a:ext cx="2743199" cy="164592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Ethermint</a:t>
          </a:r>
          <a:endParaRPr lang="en-US" sz="3400" kern="1200" dirty="0">
            <a:latin typeface="Consolas" charset="0"/>
            <a:ea typeface="Consolas" charset="0"/>
            <a:cs typeface="Consolas" charset="0"/>
          </a:endParaRPr>
        </a:p>
      </dsp:txBody>
      <dsp:txXfrm>
        <a:off x="5969943" y="1208105"/>
        <a:ext cx="2743199" cy="1645920"/>
      </dsp:txXfrm>
    </dsp:sp>
    <dsp:sp modelId="{E7A81220-2D40-4D4B-BC4D-C3EB48083891}">
      <dsp:nvSpPr>
        <dsp:cNvPr id="0" name=""/>
        <dsp:cNvSpPr/>
      </dsp:nvSpPr>
      <dsp:spPr>
        <a:xfrm>
          <a:off x="1521927" y="3050806"/>
          <a:ext cx="2743199" cy="1645920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Ethereum Peg Zone</a:t>
          </a:r>
          <a:endParaRPr lang="en-US" sz="3400" kern="1200" dirty="0">
            <a:latin typeface="Consolas" charset="0"/>
            <a:ea typeface="Consolas" charset="0"/>
            <a:cs typeface="Consolas" charset="0"/>
          </a:endParaRPr>
        </a:p>
      </dsp:txBody>
      <dsp:txXfrm>
        <a:off x="1521927" y="3050806"/>
        <a:ext cx="2743199" cy="1645920"/>
      </dsp:txXfrm>
    </dsp:sp>
    <dsp:sp modelId="{A481DA81-0ABA-5544-B8A5-2C961F848A22}">
      <dsp:nvSpPr>
        <dsp:cNvPr id="0" name=""/>
        <dsp:cNvSpPr/>
      </dsp:nvSpPr>
      <dsp:spPr>
        <a:xfrm>
          <a:off x="4513112" y="3050806"/>
          <a:ext cx="2743199" cy="164592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Weave</a:t>
          </a:r>
        </a:p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onsolas" charset="0"/>
              <a:ea typeface="Consolas" charset="0"/>
              <a:cs typeface="Consolas" charset="0"/>
            </a:rPr>
            <a:t>SDK</a:t>
          </a:r>
          <a:endParaRPr lang="en-US" sz="3400" kern="1200" dirty="0">
            <a:latin typeface="Consolas" charset="0"/>
            <a:ea typeface="Consolas" charset="0"/>
            <a:cs typeface="Consolas" charset="0"/>
          </a:endParaRPr>
        </a:p>
      </dsp:txBody>
      <dsp:txXfrm>
        <a:off x="4513112" y="3050806"/>
        <a:ext cx="2743199" cy="1645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dirty="0" smtClean="0"/>
              <a:t>Explain</a:t>
            </a:r>
            <a:r>
              <a:rPr lang="en-US" baseline="0" dirty="0" smtClean="0"/>
              <a:t> my intention for this talk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Today I want you to understand the fundamental concept of COSMOS and why it is the next evolution of the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</a:t>
            </a:r>
            <a:r>
              <a:rPr lang="en-US" baseline="0" dirty="0" smtClean="0"/>
              <a:t>industry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Split into three parts: Demo, High Level, Technical Aspects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I have now explained</a:t>
            </a:r>
            <a:r>
              <a:rPr lang="en-US" baseline="0" dirty="0" smtClean="0"/>
              <a:t> to you the building blocks of the COSMOS hub and I hope that you are as excited as me</a:t>
            </a:r>
          </a:p>
          <a:p>
            <a:r>
              <a:rPr lang="en-US" baseline="0" dirty="0" smtClean="0"/>
              <a:t>I hope that this gives you an insight into what the COSMOS hub will be and how you can benefit from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46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Please take 3</a:t>
            </a:r>
            <a:r>
              <a:rPr lang="en-GB" baseline="0" dirty="0" smtClean="0"/>
              <a:t> minutes to write down any questions you might have about the COSMOS hub so that I can answer them later or submit them to </a:t>
            </a:r>
            <a:r>
              <a:rPr lang="en-GB" baseline="0" dirty="0" err="1" smtClean="0"/>
              <a:t>sli.do</a:t>
            </a:r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46491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Now</a:t>
            </a:r>
            <a:r>
              <a:rPr lang="en-US" baseline="0" dirty="0" smtClean="0"/>
              <a:t> we will </a:t>
            </a:r>
            <a:r>
              <a:rPr lang="en-US" baseline="0" dirty="0" smtClean="0"/>
              <a:t>start the technical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94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Consensus algorithm only enforces</a:t>
            </a:r>
            <a:r>
              <a:rPr lang="en-US" baseline="0" dirty="0" smtClean="0"/>
              <a:t> global ordering of transactions</a:t>
            </a:r>
          </a:p>
          <a:p>
            <a:r>
              <a:rPr lang="en-US" baseline="0" dirty="0" smtClean="0"/>
              <a:t>Unless you have &gt;1/3 you can’t violate safety &amp; liveness</a:t>
            </a:r>
          </a:p>
          <a:p>
            <a:r>
              <a:rPr lang="en-US" baseline="0" dirty="0" smtClean="0"/>
              <a:t>We can pinpoint who cheated and punish them</a:t>
            </a:r>
          </a:p>
          <a:p>
            <a:r>
              <a:rPr lang="en-US" baseline="0" dirty="0" smtClean="0"/>
              <a:t>All other consensus engines are much more complicated and have doubtful </a:t>
            </a:r>
            <a:r>
              <a:rPr lang="en-US" baseline="0" dirty="0" err="1" smtClean="0"/>
              <a:t>sequrity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10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Give the example of the generals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can have a malicious actor (up to 1/3) and still be safe</a:t>
            </a:r>
          </a:p>
        </p:txBody>
      </p:sp>
    </p:spTree>
    <p:extLst>
      <p:ext uri="{BB962C8B-B14F-4D97-AF65-F5344CB8AC3E}">
        <p14:creationId xmlns:p14="http://schemas.microsoft.com/office/powerpoint/2010/main" val="170617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Compare this to Bitcoin or </a:t>
            </a:r>
            <a:r>
              <a:rPr lang="en-US" baseline="0" dirty="0" err="1" smtClean="0"/>
              <a:t>ethereum</a:t>
            </a:r>
            <a:endParaRPr lang="en-US" baseline="0" dirty="0" smtClean="0"/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The only one with a full protocol spec on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Currently using the same testing techniques that distributed databases use to test our implementation</a:t>
            </a:r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452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dirty="0" smtClean="0"/>
              <a:t>Atoms</a:t>
            </a:r>
            <a:r>
              <a:rPr lang="en-US" baseline="0" dirty="0" smtClean="0"/>
              <a:t> are a tool to be able to secure the network</a:t>
            </a:r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Compare atoms to GPUs</a:t>
            </a:r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Explain the concept of validators and non-validators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900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dirty="0" smtClean="0"/>
              <a:t>Efficient</a:t>
            </a:r>
            <a:r>
              <a:rPr lang="en-US" baseline="0" dirty="0" smtClean="0"/>
              <a:t> light clients are possible</a:t>
            </a:r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Light clients only have to come online every 30 days</a:t>
            </a:r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US" baseline="0" dirty="0" smtClean="0"/>
              <a:t>Any block they see, they can decide whether it is a valid block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7104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Explain</a:t>
            </a:r>
            <a:r>
              <a:rPr lang="en-US" baseline="0" dirty="0" smtClean="0"/>
              <a:t> the graphic</a:t>
            </a:r>
          </a:p>
          <a:p>
            <a:r>
              <a:rPr lang="en-US" baseline="0" dirty="0" smtClean="0"/>
              <a:t>Run through a very simple example like the counter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456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Please take 3</a:t>
            </a:r>
            <a:r>
              <a:rPr lang="en-GB" baseline="0" dirty="0" smtClean="0"/>
              <a:t> minutes to write down any questions you might have about the COSMOS hub so that I can answer them later or submit them to </a:t>
            </a:r>
            <a:r>
              <a:rPr lang="en-GB" baseline="0" dirty="0" err="1" smtClean="0"/>
              <a:t>sli.do</a:t>
            </a:r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8387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 Quick introduction about myself to get the audience warmed </a:t>
            </a:r>
            <a:r>
              <a:rPr dirty="0" smtClean="0"/>
              <a:t>up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 </a:t>
            </a:r>
            <a:r>
              <a:rPr lang="en-US" dirty="0" smtClean="0"/>
              <a:t>should</a:t>
            </a:r>
            <a:r>
              <a:rPr lang="en-US" baseline="0" dirty="0" smtClean="0"/>
              <a:t> present myself as </a:t>
            </a:r>
            <a:r>
              <a:rPr lang="en-US" baseline="0" dirty="0" err="1" smtClean="0"/>
              <a:t>Tendermint</a:t>
            </a:r>
            <a:r>
              <a:rPr lang="en-US" baseline="0" dirty="0" smtClean="0"/>
              <a:t>/COSMOS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Mention that I am working on </a:t>
            </a:r>
            <a:r>
              <a:rPr lang="en-US" baseline="0" dirty="0" err="1" smtClean="0"/>
              <a:t>Ethermint</a:t>
            </a:r>
            <a:r>
              <a:rPr lang="en-US" baseline="0" dirty="0" smtClean="0"/>
              <a:t> and the Consensus Engine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Explain my interests: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E-voting: How can large or distributed companies make decisions without the need for physical votes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Need to implement two types of transaction:</a:t>
            </a:r>
            <a:r>
              <a:rPr lang="en-US" baseline="0" dirty="0" smtClean="0"/>
              <a:t> </a:t>
            </a:r>
            <a:r>
              <a:rPr lang="en-US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IBCBlockCommitTx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en-US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IBCPacketTx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IBCBlockCommitTx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proves the most recent block hash</a:t>
            </a:r>
          </a:p>
          <a:p>
            <a:r>
              <a:rPr lang="en-US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IBCPacketTx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proves that a given packet was actually published</a:t>
            </a:r>
            <a:r>
              <a:rPr lang="en-US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</a:p>
          <a:p>
            <a:pPr lvl="1"/>
            <a:r>
              <a:rPr lang="en-US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You send a token from blockchain1 and prove that it is actually locked up in the correct account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327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Talk about staking</a:t>
            </a:r>
            <a:endParaRPr lang="en-US" baseline="0" dirty="0" smtClean="0"/>
          </a:p>
          <a:p>
            <a:r>
              <a:rPr lang="en-US" baseline="0" dirty="0" smtClean="0"/>
              <a:t>Preserves global invariance of the total amount of tokens across the zones</a:t>
            </a:r>
          </a:p>
          <a:p>
            <a:r>
              <a:rPr lang="en-US" baseline="0" dirty="0" smtClean="0"/>
              <a:t>Security is paramount since a hub is a central ledger for the entire ecosystem</a:t>
            </a:r>
          </a:p>
          <a:p>
            <a:r>
              <a:rPr lang="en-US" dirty="0" smtClean="0"/>
              <a:t>Zones can have lower security guarantees</a:t>
            </a:r>
          </a:p>
          <a:p>
            <a:endParaRPr lang="en-US" dirty="0" smtClean="0"/>
          </a:p>
          <a:p>
            <a:r>
              <a:rPr lang="en-US" dirty="0" smtClean="0"/>
              <a:t>Reference to geographically distributed</a:t>
            </a:r>
            <a:r>
              <a:rPr lang="en-US" baseline="0" dirty="0" smtClean="0"/>
              <a:t> zones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Hubs and zones</a:t>
            </a:r>
            <a:r>
              <a:rPr lang="en-US" baseline="0" dirty="0" smtClean="0"/>
              <a:t> form a directed acyclic graph</a:t>
            </a:r>
          </a:p>
          <a:p>
            <a:pPr lvl="1"/>
            <a:r>
              <a:rPr lang="en-US" baseline="0" dirty="0" smtClean="0"/>
              <a:t>there can be multiple hubs</a:t>
            </a:r>
          </a:p>
        </p:txBody>
      </p:sp>
    </p:spTree>
    <p:extLst>
      <p:ext uri="{BB962C8B-B14F-4D97-AF65-F5344CB8AC3E}">
        <p14:creationId xmlns:p14="http://schemas.microsoft.com/office/powerpoint/2010/main" val="164345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Zones cannot publish</a:t>
            </a:r>
            <a:r>
              <a:rPr lang="en-US" baseline="0" dirty="0" smtClean="0"/>
              <a:t> more tokens than they have</a:t>
            </a:r>
          </a:p>
          <a:p>
            <a:r>
              <a:rPr lang="en-US" baseline="0" dirty="0" smtClean="0"/>
              <a:t>Zones can be source zones of tokens and create an infinite amount</a:t>
            </a:r>
          </a:p>
          <a:p>
            <a:r>
              <a:rPr lang="en-US" baseline="0" dirty="0" smtClean="0"/>
              <a:t>The hub does not verify the state transition of zones, and users need to trust the zones they are interacting with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528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30,000 </a:t>
            </a:r>
            <a:r>
              <a:rPr lang="en-US" dirty="0" err="1" smtClean="0"/>
              <a:t>tx</a:t>
            </a:r>
            <a:r>
              <a:rPr lang="en-US" dirty="0" smtClean="0"/>
              <a:t>/s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119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Zones are fully independent and can have arbitrary state updates</a:t>
            </a:r>
          </a:p>
          <a:p>
            <a:r>
              <a:rPr lang="en-US" dirty="0" smtClean="0"/>
              <a:t>Can be written in any language</a:t>
            </a:r>
          </a:p>
          <a:p>
            <a:r>
              <a:rPr lang="en-US" dirty="0" smtClean="0"/>
              <a:t>Have</a:t>
            </a:r>
            <a:r>
              <a:rPr lang="en-US" baseline="0" dirty="0" smtClean="0"/>
              <a:t> to whitelist the tokens that they know how to handle</a:t>
            </a:r>
          </a:p>
          <a:p>
            <a:r>
              <a:rPr lang="en-US" baseline="0" dirty="0" smtClean="0"/>
              <a:t>Can deal with multiple tokens from the ecosystem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705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Zones with high traffic can </a:t>
            </a:r>
            <a:r>
              <a:rPr lang="en-US" dirty="0" err="1" smtClean="0"/>
              <a:t>synchronise</a:t>
            </a:r>
            <a:r>
              <a:rPr lang="en-US" baseline="0" dirty="0" smtClean="0"/>
              <a:t> directly without the need for the hub</a:t>
            </a:r>
          </a:p>
          <a:p>
            <a:r>
              <a:rPr lang="en-US" baseline="0" dirty="0" smtClean="0"/>
              <a:t>The network overhead of connecting all zones is immense though</a:t>
            </a:r>
          </a:p>
          <a:p>
            <a:r>
              <a:rPr lang="en-US" baseline="0" dirty="0" smtClean="0"/>
              <a:t>The hub enforces global invariants and users will probably prefer to use a hub</a:t>
            </a:r>
          </a:p>
          <a:p>
            <a:r>
              <a:rPr lang="en-US" baseline="0" dirty="0" smtClean="0"/>
              <a:t>There can be multiple hubs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709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Zones can be completely</a:t>
            </a:r>
            <a:r>
              <a:rPr lang="en-US" baseline="0" dirty="0" smtClean="0"/>
              <a:t> closed source</a:t>
            </a:r>
          </a:p>
          <a:p>
            <a:r>
              <a:rPr lang="en-US" baseline="0" dirty="0" smtClean="0"/>
              <a:t>Give an example of enterprise companies like Did connecting their own zone to the cosmos 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196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20x</a:t>
            </a:r>
            <a:r>
              <a:rPr lang="en-US" baseline="0" dirty="0" smtClean="0"/>
              <a:t> implementation of the EVM based on </a:t>
            </a:r>
            <a:r>
              <a:rPr lang="en-US" baseline="0" dirty="0" err="1" smtClean="0"/>
              <a:t>PoS</a:t>
            </a:r>
            <a:endParaRPr lang="en-US" baseline="0" dirty="0" smtClean="0"/>
          </a:p>
          <a:p>
            <a:r>
              <a:rPr lang="en-US" baseline="0" dirty="0" smtClean="0"/>
              <a:t>Fully compatible with all go-</a:t>
            </a:r>
            <a:r>
              <a:rPr lang="en-US" baseline="0" dirty="0" err="1" smtClean="0"/>
              <a:t>ethereum</a:t>
            </a:r>
            <a:r>
              <a:rPr lang="en-US" baseline="0" dirty="0" smtClean="0"/>
              <a:t>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70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Framework to build your own cryptocurrency</a:t>
            </a:r>
          </a:p>
          <a:p>
            <a:r>
              <a:rPr lang="en-US" dirty="0" smtClean="0"/>
              <a:t>Has easy to use middleware</a:t>
            </a:r>
            <a:r>
              <a:rPr lang="en-US" baseline="0" dirty="0" smtClean="0"/>
              <a:t> that users can take advantage off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430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Based</a:t>
            </a:r>
            <a:r>
              <a:rPr lang="en-US" baseline="0" dirty="0" smtClean="0"/>
              <a:t> on weave SDK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39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- I would</a:t>
            </a:r>
            <a:r>
              <a:rPr lang="en-US" baseline="0" dirty="0" smtClean="0"/>
              <a:t> like to introduce you to the rest of the team</a:t>
            </a:r>
            <a:endParaRPr lang="en-US" dirty="0" smtClean="0"/>
          </a:p>
          <a:p>
            <a:r>
              <a:rPr dirty="0" smtClean="0"/>
              <a:t>- </a:t>
            </a:r>
            <a:r>
              <a:rPr dirty="0"/>
              <a:t>Make the company more human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Explain the peg zone</a:t>
            </a:r>
          </a:p>
          <a:p>
            <a:r>
              <a:rPr lang="en-US" dirty="0" smtClean="0"/>
              <a:t>COSMOS</a:t>
            </a:r>
            <a:r>
              <a:rPr lang="en-US" baseline="0" dirty="0" smtClean="0"/>
              <a:t> bridge contract on </a:t>
            </a:r>
            <a:r>
              <a:rPr lang="en-US" baseline="0" dirty="0" err="1" smtClean="0"/>
              <a:t>mainnet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ethereum</a:t>
            </a:r>
            <a:endParaRPr lang="en-US" baseline="0" dirty="0" smtClean="0"/>
          </a:p>
          <a:p>
            <a:r>
              <a:rPr lang="en-US" baseline="0" dirty="0" err="1" smtClean="0"/>
              <a:t>Ethereum</a:t>
            </a:r>
            <a:r>
              <a:rPr lang="en-US" baseline="0" dirty="0" smtClean="0"/>
              <a:t> peg zone which runs a full </a:t>
            </a:r>
            <a:r>
              <a:rPr lang="en-US" baseline="0" dirty="0" err="1" smtClean="0"/>
              <a:t>ethereum</a:t>
            </a:r>
            <a:r>
              <a:rPr lang="en-US" baseline="0" dirty="0" smtClean="0"/>
              <a:t> client and tracks the state of </a:t>
            </a:r>
            <a:r>
              <a:rPr lang="en-US" baseline="0" dirty="0" err="1" smtClean="0"/>
              <a:t>ethereum</a:t>
            </a:r>
            <a:endParaRPr lang="en-US" baseline="0" dirty="0" smtClean="0"/>
          </a:p>
          <a:p>
            <a:r>
              <a:rPr lang="en-US" baseline="0" dirty="0" err="1" smtClean="0"/>
              <a:t>Ethereum</a:t>
            </a:r>
            <a:r>
              <a:rPr lang="en-US" baseline="0" dirty="0" smtClean="0"/>
              <a:t> peg zone is a source zone and then releases funds to the cosmos hub</a:t>
            </a:r>
          </a:p>
        </p:txBody>
      </p:sp>
    </p:spTree>
    <p:extLst>
      <p:ext uri="{BB962C8B-B14F-4D97-AF65-F5344CB8AC3E}">
        <p14:creationId xmlns:p14="http://schemas.microsoft.com/office/powerpoint/2010/main" val="1840379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20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err="1" smtClean="0"/>
              <a:t>Decentralised</a:t>
            </a:r>
            <a:r>
              <a:rPr lang="en-US" dirty="0" smtClean="0"/>
              <a:t> exchanges</a:t>
            </a:r>
          </a:p>
          <a:p>
            <a:r>
              <a:rPr lang="en-US" dirty="0" smtClean="0"/>
              <a:t>Mobile banking with light client</a:t>
            </a:r>
          </a:p>
          <a:p>
            <a:r>
              <a:rPr lang="en-US" dirty="0" smtClean="0"/>
              <a:t>Machine</a:t>
            </a:r>
            <a:r>
              <a:rPr lang="en-US" baseline="0" dirty="0" smtClean="0"/>
              <a:t>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846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926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Thank everyone for listening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hope that you learnt something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hope that you take away one thing:</a:t>
            </a:r>
          </a:p>
          <a:p>
            <a:pPr lvl="1"/>
            <a:r>
              <a:rPr lang="en-US" baseline="0" dirty="0" smtClean="0"/>
              <a:t>COSMOS is the natural next evolution of cryptocurrencies</a:t>
            </a:r>
          </a:p>
          <a:p>
            <a:pPr lvl="1"/>
            <a:r>
              <a:rPr lang="en-US" baseline="0" dirty="0" smtClean="0"/>
              <a:t>It doesn’t try to outcompete anyone, but rather will bring all the silos closer together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005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4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575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84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009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Demo the counter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the simple logic that we are building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872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dirty="0"/>
              <a:t>The COSMOS hub will provide an interoperability layer between different blockchains</a:t>
            </a:r>
          </a:p>
          <a:p>
            <a:pPr marL="171450" indent="-171450">
              <a:buSzPct val="100000"/>
              <a:buChar char="-"/>
            </a:pPr>
            <a:r>
              <a:rPr dirty="0"/>
              <a:t>Zones such as Ethermint can register with the hub and then move value to the hub and potentially to other zones</a:t>
            </a:r>
          </a:p>
          <a:p>
            <a:pPr marL="171450" indent="-171450">
              <a:buSzPct val="100000"/>
              <a:buChar char="-"/>
            </a:pPr>
            <a:r>
              <a:rPr dirty="0" smtClean="0"/>
              <a:t>Interoperability </a:t>
            </a:r>
            <a:r>
              <a:rPr dirty="0"/>
              <a:t>between blockchains</a:t>
            </a:r>
          </a:p>
          <a:p>
            <a:pPr marL="171450" indent="-171450">
              <a:buSzPct val="100000"/>
              <a:buChar char="-"/>
            </a:pPr>
            <a:r>
              <a:rPr dirty="0"/>
              <a:t>Example: Once we have a second zone for bitcoin you can seemlessly exchange bitcoins for ethereum on the Cosmos </a:t>
            </a:r>
            <a:r>
              <a:rPr dirty="0" smtClean="0"/>
              <a:t>hub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Example: </a:t>
            </a:r>
            <a:r>
              <a:rPr lang="en-US" dirty="0" err="1" smtClean="0"/>
              <a:t>AirBnb</a:t>
            </a:r>
            <a:r>
              <a:rPr lang="en-US" dirty="0" smtClean="0"/>
              <a:t> tokens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lang="en-US" dirty="0" err="1" smtClean="0"/>
              <a:t>tendermint</a:t>
            </a:r>
            <a:r>
              <a:rPr dirty="0" smtClean="0"/>
              <a:t> </a:t>
            </a:r>
            <a:r>
              <a:rPr dirty="0"/>
              <a:t>is the underlying core engine that implements consensus (PoS) and </a:t>
            </a:r>
            <a:r>
              <a:rPr dirty="0" smtClean="0"/>
              <a:t>P2P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Explain the difference between COSMOS</a:t>
            </a:r>
            <a:r>
              <a:rPr lang="en-US" baseline="0" dirty="0" smtClean="0"/>
              <a:t> apps and </a:t>
            </a:r>
            <a:r>
              <a:rPr lang="en-US" baseline="0" dirty="0" err="1" smtClean="0"/>
              <a:t>Tendermint</a:t>
            </a:r>
            <a:r>
              <a:rPr lang="en-US" baseline="0" dirty="0" smtClean="0"/>
              <a:t> apps</a:t>
            </a:r>
          </a:p>
          <a:p>
            <a:pPr marL="171450" lvl="1" indent="-171450">
              <a:buSzPct val="100000"/>
              <a:buChar char="-"/>
            </a:pPr>
            <a:r>
              <a:rPr lang="en-US" baseline="0" dirty="0" smtClean="0"/>
              <a:t>The core powers both, the difference lies in where the validator set is running</a:t>
            </a:r>
            <a:endParaRPr dirty="0"/>
          </a:p>
          <a:p>
            <a:pPr marL="171450" indent="-171450">
              <a:buSzPct val="100000"/>
              <a:buChar char="-"/>
            </a:pPr>
            <a:r>
              <a:rPr dirty="0"/>
              <a:t>On top of that we are building basecoin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The baselayer for the COSMOS hub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A multi-asset blockchain that stores how many tokens are in each connected zone</a:t>
            </a:r>
          </a:p>
          <a:p>
            <a:pPr marL="171450" indent="-171450">
              <a:buSzPct val="100000"/>
              <a:buChar char="-"/>
            </a:pPr>
            <a:r>
              <a:rPr dirty="0"/>
              <a:t>Ethermint is the first zone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Provides smart contracts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Provides an EVM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Secured by PoS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Much higher throughput and blocktimes, 20 times faster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 The network is secured by validators that either deposit money or are </a:t>
            </a:r>
            <a:r>
              <a:rPr dirty="0" smtClean="0"/>
              <a:t>verified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Our version of </a:t>
            </a:r>
            <a:r>
              <a:rPr lang="en-US" dirty="0" err="1" smtClean="0"/>
              <a:t>PoS</a:t>
            </a:r>
            <a:r>
              <a:rPr lang="en-US" dirty="0" smtClean="0"/>
              <a:t> and how</a:t>
            </a:r>
            <a:r>
              <a:rPr lang="en-US" baseline="0" dirty="0" smtClean="0"/>
              <a:t> it secures the network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Building applications on top of </a:t>
            </a:r>
            <a:r>
              <a:rPr lang="en-US" baseline="0" dirty="0" err="1" smtClean="0"/>
              <a:t>Tendermint</a:t>
            </a:r>
            <a:endParaRPr lang="en-US" baseline="0" dirty="0" smtClean="0"/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How do zones</a:t>
            </a:r>
            <a:r>
              <a:rPr lang="en-US" baseline="0" dirty="0" smtClean="0"/>
              <a:t> work?</a:t>
            </a:r>
            <a:r>
              <a:rPr lang="en-US" dirty="0" smtClean="0"/>
              <a:t> </a:t>
            </a:r>
            <a:r>
              <a:rPr lang="en-US" smtClean="0"/>
              <a:t>Consensus Engines</a:t>
            </a:r>
          </a:p>
          <a:p>
            <a:pPr marL="171450" indent="-171450"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167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The entire code base is roughly 25,000 lines of go</a:t>
            </a:r>
          </a:p>
          <a:p>
            <a:pPr marL="171450" indent="-171450">
              <a:buSzPct val="100000"/>
              <a:buChar char="-"/>
            </a:pPr>
            <a:r>
              <a:t>It allows you to easily reason about it and verify the implementation</a:t>
            </a:r>
          </a:p>
          <a:p>
            <a:pPr marL="171450" indent="-171450">
              <a:buSzPct val="100000"/>
              <a:buChar char="-"/>
            </a:pPr>
            <a:r>
              <a:t>The consensus algorithm is only about 5,000 lines</a:t>
            </a:r>
          </a:p>
          <a:p>
            <a:pPr marL="171450" indent="-171450">
              <a:buSzPct val="100000"/>
              <a:buChar char="-"/>
            </a:pPr>
            <a:r>
              <a:t>Bitcoin is also vulnerable to the 1/3 attack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A block is finalised every 1 second and once it is committed it will not change</a:t>
            </a:r>
          </a:p>
          <a:p>
            <a:pPr marL="628650" lvl="1" indent="-171450">
              <a:buSzPct val="100000"/>
              <a:buChar char="-"/>
            </a:pPr>
            <a:r>
              <a:t>In PoW chains you normally have to wait up to 12 confirmations before you can be certain that a block has been included</a:t>
            </a:r>
          </a:p>
          <a:p>
            <a:pPr marL="628650" lvl="1" indent="-171450">
              <a:buSzPct val="100000"/>
              <a:buChar char="-"/>
            </a:pPr>
            <a:r>
              <a:t>With Tendermint you are certain immediately</a:t>
            </a:r>
          </a:p>
          <a:p>
            <a:pPr marL="628650" lvl="1" indent="-171450">
              <a:buSzPct val="100000"/>
              <a:buChar char="-"/>
            </a:pPr>
            <a:endParaRPr/>
          </a:p>
          <a:p>
            <a:pPr marL="171450" indent="-171450">
              <a:buSzPct val="100000"/>
              <a:buChar char="-"/>
            </a:pPr>
            <a:r>
              <a:t>In PoW light-clients have to sync at least all the block headers</a:t>
            </a:r>
          </a:p>
          <a:p>
            <a:pPr marL="628650" lvl="1" indent="-171450">
              <a:buSzPct val="100000"/>
              <a:buChar char="-"/>
            </a:pPr>
            <a:r>
              <a:t>This means that there is usually a trusted server that provides an up-to-date view into the blockchain</a:t>
            </a:r>
          </a:p>
          <a:p>
            <a:pPr marL="1085850" lvl="2" indent="-171450">
              <a:buSzPct val="100000"/>
              <a:buChar char="-"/>
            </a:pPr>
            <a:r>
              <a:t>Has all the usual problems of normal databases, it just sounds fancier since it is a blockchain</a:t>
            </a:r>
          </a:p>
          <a:p>
            <a:pPr marL="628650" lvl="1" indent="-171450">
              <a:buSzPct val="100000"/>
              <a:buChar char="-"/>
            </a:pPr>
            <a:r>
              <a:t>In Tendermint a light-client has to come online every 30 days and has to trust no server, it can fully verify the chain and the state</a:t>
            </a:r>
          </a:p>
          <a:p>
            <a:pPr marL="628650" lvl="1" indent="-171450">
              <a:buSzPct val="100000"/>
              <a:buChar char="-"/>
            </a:pPr>
            <a:r>
              <a:t>A great application can be mobile banking apps that are resistant against Man in the middle attacks</a:t>
            </a:r>
          </a:p>
          <a:p>
            <a:pPr marL="628650" lvl="1" indent="-171450">
              <a:buSzPct val="100000"/>
              <a:buChar char="-"/>
            </a:pPr>
            <a:endParaRPr/>
          </a:p>
          <a:p>
            <a:pPr marL="171450" indent="-171450">
              <a:buSzPct val="100000"/>
              <a:buChar char="-"/>
            </a:pPr>
            <a:r>
              <a:t>The validator set is known and accountable</a:t>
            </a:r>
          </a:p>
          <a:p>
            <a:pPr marL="628650" lvl="1" indent="-171450">
              <a:buSzPct val="100000"/>
              <a:buChar char="-"/>
            </a:pPr>
            <a:r>
              <a:t>With PoW most miners are anonymous and anyone can join the network</a:t>
            </a:r>
          </a:p>
          <a:p>
            <a:pPr marL="628650" lvl="1" indent="-171450">
              <a:buSzPct val="100000"/>
              <a:buChar char="-"/>
            </a:pPr>
            <a:r>
              <a:t>With Tendermint PoS the application determines who is allowed to validate blocks and each validator is identifiable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dirty="0"/>
              <a:t>You have three options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Either write them on top of ethermint as solidity smart contracts, Common Wealth Bank of Australia is doing that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Or write them on top of basecoin, which currently is mostlyl a cryptocurrency layer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Or write your own ABCI app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Please take 3</a:t>
            </a:r>
            <a:r>
              <a:rPr lang="en-GB" baseline="0" dirty="0" smtClean="0"/>
              <a:t> minutes to write down any questions you might have about the COSMOS hub so that I can answer them later or submit them to </a:t>
            </a:r>
            <a:r>
              <a:rPr lang="en-GB" baseline="0" dirty="0" err="1" smtClean="0"/>
              <a:t>sli.do</a:t>
            </a:r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4465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Why are we building COSMOS and what problems</a:t>
            </a:r>
            <a:r>
              <a:rPr lang="en-US" baseline="0" dirty="0" smtClean="0"/>
              <a:t> are we trying to solve?</a:t>
            </a:r>
            <a:endParaRPr lang="en-US" dirty="0" smtClean="0"/>
          </a:p>
          <a:p>
            <a:r>
              <a:rPr lang="en-US" dirty="0" smtClean="0"/>
              <a:t>COSMOS solves the interoperability problem</a:t>
            </a:r>
            <a:r>
              <a:rPr lang="en-US" baseline="0" dirty="0" smtClean="0"/>
              <a:t> that current </a:t>
            </a:r>
            <a:r>
              <a:rPr lang="en-US" baseline="0" dirty="0" err="1" smtClean="0"/>
              <a:t>blockchains</a:t>
            </a:r>
            <a:r>
              <a:rPr lang="en-US" baseline="0" dirty="0" smtClean="0"/>
              <a:t> face</a:t>
            </a:r>
          </a:p>
          <a:p>
            <a:pPr lvl="1"/>
            <a:r>
              <a:rPr lang="en-US" baseline="0" dirty="0" smtClean="0"/>
              <a:t>- Instead of one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to rule them all we can have multiple </a:t>
            </a:r>
            <a:r>
              <a:rPr lang="en-US" baseline="0" dirty="0" err="1" smtClean="0"/>
              <a:t>blockchains</a:t>
            </a:r>
            <a:r>
              <a:rPr lang="en-US" baseline="0" dirty="0" smtClean="0"/>
              <a:t> communicating with each other</a:t>
            </a:r>
          </a:p>
          <a:p>
            <a:r>
              <a:rPr lang="en-US" baseline="0" dirty="0" smtClean="0"/>
              <a:t>It is highly scalable horizontally and can support 100,000s </a:t>
            </a:r>
            <a:r>
              <a:rPr lang="en-US" baseline="0" dirty="0" err="1" smtClean="0"/>
              <a:t>transcation</a:t>
            </a:r>
            <a:r>
              <a:rPr lang="en-US" baseline="0" dirty="0" smtClean="0"/>
              <a:t> per second</a:t>
            </a:r>
          </a:p>
          <a:p>
            <a:pPr lvl="1"/>
            <a:r>
              <a:rPr lang="en-US" baseline="0" dirty="0" smtClean="0"/>
              <a:t>- When we need more throughput we can simply add more zones to the COSMOS hub in order to increase the number of transactions</a:t>
            </a:r>
          </a:p>
          <a:p>
            <a:r>
              <a:rPr lang="en-US" baseline="0" dirty="0" smtClean="0"/>
              <a:t>It provides the </a:t>
            </a:r>
            <a:r>
              <a:rPr lang="en-US" baseline="0" dirty="0" smtClean="0"/>
              <a:t>protocol </a:t>
            </a:r>
            <a:r>
              <a:rPr lang="en-US" baseline="0" dirty="0" smtClean="0"/>
              <a:t>infrastructure for anyone in the world to build their own COSMOS application that can interoperate with the entire ecosystem</a:t>
            </a:r>
          </a:p>
          <a:p>
            <a:r>
              <a:rPr lang="en-US" baseline="0" dirty="0" smtClean="0"/>
              <a:t>Give the analogy of servers and the Internet:</a:t>
            </a:r>
          </a:p>
          <a:p>
            <a:pPr lvl="1"/>
            <a:r>
              <a:rPr lang="en-US" baseline="0" dirty="0" smtClean="0"/>
              <a:t>- In the beginning we had separate networks, but eventually we developed TCP/IP. COSMOS is the missing piece, it provides the TCP/IP 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26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pPr marL="171450" indent="-171450">
              <a:buSzPct val="100000"/>
              <a:buChar char="-"/>
            </a:pPr>
            <a:r>
              <a:rPr lang="en-US" dirty="0" smtClean="0"/>
              <a:t>This slides explains how COSMOS</a:t>
            </a:r>
            <a:r>
              <a:rPr lang="en-US" baseline="0" dirty="0" smtClean="0"/>
              <a:t> works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The COSMOS hub will provide an interoperability layer between different </a:t>
            </a:r>
            <a:r>
              <a:rPr lang="en-US" dirty="0" err="1" smtClean="0"/>
              <a:t>blockchains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Zones such as Ethermint can register with the hub and then move value to the hub and potentially to other zones</a:t>
            </a:r>
          </a:p>
          <a:p>
            <a:pPr marL="171450" indent="-171450">
              <a:buSzPct val="100000"/>
              <a:buChar char="-"/>
            </a:pPr>
            <a:r>
              <a:rPr lang="en-US" dirty="0" smtClean="0"/>
              <a:t>Interoperability between </a:t>
            </a:r>
            <a:r>
              <a:rPr lang="en-US" dirty="0" err="1" smtClean="0"/>
              <a:t>blockchains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Example: Once we have a second zone for bitcoin you can </a:t>
            </a:r>
            <a:r>
              <a:rPr lang="en-US" dirty="0" err="1" smtClean="0"/>
              <a:t>seemlessly</a:t>
            </a:r>
            <a:r>
              <a:rPr lang="en-US" dirty="0" smtClean="0"/>
              <a:t> exchange bitcoins for </a:t>
            </a:r>
            <a:r>
              <a:rPr lang="en-US" dirty="0" err="1" smtClean="0"/>
              <a:t>ethereum</a:t>
            </a:r>
            <a:r>
              <a:rPr lang="en-US" dirty="0" smtClean="0"/>
              <a:t> on the Cosmos hub</a:t>
            </a:r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Example: </a:t>
            </a:r>
            <a:r>
              <a:rPr lang="en-US" dirty="0" err="1" smtClean="0"/>
              <a:t>AirBnb</a:t>
            </a:r>
            <a:r>
              <a:rPr lang="en-US" dirty="0" smtClean="0"/>
              <a:t> 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Tie</a:t>
            </a:r>
            <a:r>
              <a:rPr lang="en-US" baseline="0" dirty="0" smtClean="0"/>
              <a:t> the different products together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products are we building?</a:t>
            </a:r>
          </a:p>
          <a:p>
            <a:r>
              <a:rPr lang="en-US" dirty="0" err="1" smtClean="0"/>
              <a:t>Tendermint</a:t>
            </a:r>
            <a:r>
              <a:rPr lang="en-US" baseline="0" dirty="0" smtClean="0"/>
              <a:t> Consensus Engine</a:t>
            </a:r>
          </a:p>
          <a:p>
            <a:r>
              <a:rPr lang="en-US" baseline="0" dirty="0" smtClean="0"/>
              <a:t>COSMOS hub</a:t>
            </a:r>
          </a:p>
          <a:p>
            <a:r>
              <a:rPr lang="en-US" baseline="0" dirty="0" smtClean="0"/>
              <a:t>Ethermint</a:t>
            </a:r>
          </a:p>
          <a:p>
            <a:r>
              <a:rPr lang="en-US" baseline="0" dirty="0" err="1" smtClean="0"/>
              <a:t>Ethereum</a:t>
            </a:r>
            <a:r>
              <a:rPr lang="en-US" baseline="0" dirty="0" smtClean="0"/>
              <a:t> Peg Zone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Announce the </a:t>
            </a:r>
            <a:r>
              <a:rPr lang="en-US" baseline="0" dirty="0" smtClean="0"/>
              <a:t>Weave SDK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1407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lang="en-US" dirty="0" smtClean="0"/>
              <a:t>Explain why developers would choose</a:t>
            </a:r>
            <a:r>
              <a:rPr lang="en-US" baseline="0" dirty="0" smtClean="0"/>
              <a:t> to build on top of the COSMOS </a:t>
            </a:r>
            <a:r>
              <a:rPr lang="en-US" baseline="0" dirty="0" smtClean="0"/>
              <a:t>hub</a:t>
            </a:r>
          </a:p>
          <a:p>
            <a:pPr lvl="1"/>
            <a:r>
              <a:rPr lang="en-US" baseline="0" dirty="0" smtClean="0"/>
              <a:t>Interoperability with the general ecosystem</a:t>
            </a:r>
          </a:p>
          <a:p>
            <a:pPr lvl="1"/>
            <a:r>
              <a:rPr lang="en-US" baseline="0" dirty="0" smtClean="0"/>
              <a:t>Access to the entire </a:t>
            </a:r>
            <a:r>
              <a:rPr lang="en-US" baseline="0" dirty="0" err="1" smtClean="0"/>
              <a:t>userbase</a:t>
            </a:r>
            <a:endParaRPr lang="en-US" dirty="0" smtClean="0"/>
          </a:p>
          <a:p>
            <a:r>
              <a:rPr lang="en-US" dirty="0" smtClean="0"/>
              <a:t>Explain</a:t>
            </a:r>
            <a:r>
              <a:rPr lang="en-US" baseline="0" dirty="0" smtClean="0"/>
              <a:t> that developers can build their own applications on top of COSMOS and connect them to the entire ecosystem</a:t>
            </a:r>
          </a:p>
          <a:p>
            <a:r>
              <a:rPr lang="en-US" baseline="0" dirty="0" smtClean="0"/>
              <a:t>They can use the </a:t>
            </a:r>
            <a:r>
              <a:rPr lang="en-US" baseline="0" dirty="0" smtClean="0"/>
              <a:t>Weave SDK </a:t>
            </a:r>
            <a:r>
              <a:rPr lang="en-US" baseline="0" dirty="0" smtClean="0"/>
              <a:t>or build directly on top of </a:t>
            </a:r>
            <a:r>
              <a:rPr lang="en-US" baseline="0" dirty="0" err="1" smtClean="0"/>
              <a:t>tendermint</a:t>
            </a:r>
            <a:r>
              <a:rPr lang="en-US" baseline="0" dirty="0" smtClean="0"/>
              <a:t> using the Tendermint Socket Protocol</a:t>
            </a:r>
          </a:p>
          <a:p>
            <a:r>
              <a:rPr lang="en-US" baseline="0" dirty="0" smtClean="0"/>
              <a:t>Explain that private companies can have fully private COSMOS Apps that can still connect to the COSMOS hub</a:t>
            </a:r>
            <a:endParaRPr lang="en-US" baseline="0" dirty="0"/>
          </a:p>
          <a:p>
            <a:pPr lvl="1"/>
            <a:r>
              <a:rPr lang="en-US" baseline="0" dirty="0" smtClean="0"/>
              <a:t>Really stress that point here</a:t>
            </a:r>
          </a:p>
        </p:txBody>
      </p:sp>
    </p:spTree>
    <p:extLst>
      <p:ext uri="{BB962C8B-B14F-4D97-AF65-F5344CB8AC3E}">
        <p14:creationId xmlns:p14="http://schemas.microsoft.com/office/powerpoint/2010/main" val="5049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icture 9"/>
          <p:cNvPicPr>
            <a:picLocks noChangeAspect="1"/>
          </p:cNvPicPr>
          <p:nvPr/>
        </p:nvPicPr>
        <p:blipFill>
          <a:blip r:embed="rId13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10" descr="Picture 1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smos.network/tendermint-in-a-nutshell-1baf4fd946ba" TargetMode="External"/><Relationship Id="rId4" Type="http://schemas.openxmlformats.org/officeDocument/2006/relationships/hyperlink" Target="https://cosmos.rocket.chat/" TargetMode="External"/><Relationship Id="rId5" Type="http://schemas.openxmlformats.org/officeDocument/2006/relationships/hyperlink" Target="http://slack.cosmos.network/" TargetMode="External"/><Relationship Id="rId6" Type="http://schemas.openxmlformats.org/officeDocument/2006/relationships/hyperlink" Target="https://epicenter.tv/episode/113/" TargetMode="External"/><Relationship Id="rId7" Type="http://schemas.openxmlformats.org/officeDocument/2006/relationships/hyperlink" Target="https://www.youtube.com/channel/UClixVnv_ZKi7TYhDSy5Je4Q/video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osmos/cosmos/blob/master/WHITEPAPER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drian_brink" TargetMode="External"/><Relationship Id="rId4" Type="http://schemas.openxmlformats.org/officeDocument/2006/relationships/hyperlink" Target="https://github.com/adrianbrink" TargetMode="External"/><Relationship Id="rId5" Type="http://schemas.openxmlformats.org/officeDocument/2006/relationships/hyperlink" Target="https://t.me/adrianbrink" TargetMode="External"/><Relationship Id="rId6" Type="http://schemas.openxmlformats.org/officeDocument/2006/relationships/hyperlink" Target="mailto:adrian@tendermint.com?subject=Hi%20Adrian" TargetMode="External"/><Relationship Id="rId7" Type="http://schemas.openxmlformats.org/officeDocument/2006/relationships/hyperlink" Target="mailto:adrian@brink-holdings.com" TargetMode="External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1496309"/>
            <a:ext cx="10668001" cy="2225676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10700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6793" y="3721985"/>
            <a:ext cx="60184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0" lang="en-GB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owered by Tendermint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1545" y="4971018"/>
            <a:ext cx="9628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Join at </a:t>
            </a:r>
            <a:r>
              <a:rPr lang="en-GB" sz="3200" i="1" dirty="0">
                <a:latin typeface="Consolas" charset="0"/>
                <a:ea typeface="Consolas" charset="0"/>
                <a:cs typeface="Consolas" charset="0"/>
              </a:rPr>
              <a:t>https://www.sli.do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GB" sz="3200" b="1" i="1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2820150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Hub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81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1951328" y="2122734"/>
            <a:ext cx="8289345" cy="26125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6600" dirty="0" smtClean="0">
                <a:latin typeface="Consolas" charset="0"/>
                <a:ea typeface="Consolas" charset="0"/>
                <a:cs typeface="Consolas" charset="0"/>
              </a:rPr>
              <a:t>Questions</a:t>
            </a:r>
            <a:endParaRPr sz="6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1545" y="4971018"/>
            <a:ext cx="9628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Join at </a:t>
            </a:r>
            <a:r>
              <a:rPr lang="en-GB" sz="3200" i="1" dirty="0">
                <a:latin typeface="Consolas" charset="0"/>
                <a:ea typeface="Consolas" charset="0"/>
                <a:cs typeface="Consolas" charset="0"/>
              </a:rPr>
              <a:t>https://www.sli.do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GB" sz="3200" b="1" i="1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771197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2820150"/>
            <a:ext cx="10668001" cy="1217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Let’s get Technical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00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991350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2269" y="2601179"/>
            <a:ext cx="774746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Tendermint Consensus Engine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409275" y="4556475"/>
            <a:ext cx="46800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ully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fork accountable</a:t>
            </a: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Simplest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implementation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0699" y="3940923"/>
            <a:ext cx="4680000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Proof-of-Stake consensus algorithm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Guarantees safety &amp;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liveness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endParaRPr lang="es-E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Optimally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Byzantine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Fault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Tolerant</a:t>
            </a:r>
            <a:endParaRPr lang="es-E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02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2269" y="3391592"/>
            <a:ext cx="7747462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4000">
                <a:latin typeface="Consolas" charset="0"/>
                <a:ea typeface="Consolas" charset="0"/>
                <a:cs typeface="Consolas" charset="0"/>
              </a:rPr>
              <a:t>Practical Byzantine Fault Tolerant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991350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7500"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30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4497" y="2585680"/>
            <a:ext cx="89830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4000" dirty="0">
                <a:latin typeface="Consolas" charset="0"/>
                <a:ea typeface="Consolas" charset="0"/>
                <a:cs typeface="Consolas" charset="0"/>
              </a:rPr>
              <a:t>Why </a:t>
            </a:r>
            <a:r>
              <a:rPr lang="en-GB" sz="4000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GB" sz="4000" dirty="0" smtClean="0">
                <a:latin typeface="Consolas" charset="0"/>
                <a:ea typeface="Consolas" charset="0"/>
                <a:cs typeface="Consolas" charset="0"/>
              </a:rPr>
              <a:t> Proof-of-Stake</a:t>
            </a:r>
            <a:r>
              <a:rPr lang="en-GB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991350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7500"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7058" y="3995662"/>
            <a:ext cx="10197883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971550" lvl="1" indent="-514350" algn="ctr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Uses security deposits instead of wasting electricity</a:t>
            </a:r>
          </a:p>
          <a:p>
            <a:pPr marL="971550" lvl="1" indent="-514350" algn="ctr">
              <a:buSzPct val="100000"/>
              <a:buFont typeface="Wingdings" charset="2"/>
              <a:buChar char="§"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 algn="ctr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Secure and formally verified</a:t>
            </a:r>
          </a:p>
          <a:p>
            <a:pPr marL="971550" lvl="1" indent="-514350" algn="ctr">
              <a:buSzPct val="100000"/>
              <a:buFont typeface="Wingdings" charset="2"/>
              <a:buChar char="§"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 algn="ctr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Full specification on GitHub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09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4497" y="2585680"/>
            <a:ext cx="89830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4000" dirty="0" smtClean="0">
                <a:latin typeface="Consolas" charset="0"/>
                <a:ea typeface="Consolas" charset="0"/>
                <a:cs typeface="Consolas" charset="0"/>
              </a:rPr>
              <a:t>Security through Staking</a:t>
            </a:r>
            <a:endParaRPr lang="en-GB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991350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7500"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7058" y="3995662"/>
            <a:ext cx="1019788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971550" lvl="1" indent="-514350" algn="ctr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Atoms are mining equipment</a:t>
            </a:r>
          </a:p>
          <a:p>
            <a:pPr marL="971550" lvl="1" indent="-514350" algn="ctr">
              <a:buSzPct val="100000"/>
              <a:buFont typeface="Wingdings" charset="2"/>
              <a:buChar char="§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 algn="ctr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Validators instead of Miners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5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4497" y="2818152"/>
            <a:ext cx="89830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4000" dirty="0" smtClean="0">
                <a:latin typeface="Consolas" charset="0"/>
                <a:ea typeface="Consolas" charset="0"/>
                <a:cs typeface="Consolas" charset="0"/>
              </a:rPr>
              <a:t>Efficient light clients</a:t>
            </a:r>
            <a:endParaRPr lang="en-GB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991350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7500"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66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21232" y="3779885"/>
            <a:ext cx="2899207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Tendermint Socket Protocol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22" y="893624"/>
            <a:ext cx="7845937" cy="48252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91416" y="2562184"/>
            <a:ext cx="3158837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0000"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Basics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49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1951328" y="2122734"/>
            <a:ext cx="8289345" cy="26125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6600" dirty="0" smtClean="0">
                <a:latin typeface="Consolas" charset="0"/>
                <a:ea typeface="Consolas" charset="0"/>
                <a:cs typeface="Consolas" charset="0"/>
              </a:rPr>
              <a:t>Questions &amp; Break</a:t>
            </a:r>
            <a:endParaRPr sz="6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1545" y="4971018"/>
            <a:ext cx="9628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Join at </a:t>
            </a:r>
            <a:r>
              <a:rPr lang="en-GB" sz="3200" i="1" dirty="0">
                <a:latin typeface="Consolas" charset="0"/>
                <a:ea typeface="Consolas" charset="0"/>
                <a:cs typeface="Consolas" charset="0"/>
              </a:rPr>
              <a:t>https://www.sli.do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GB" sz="3200" b="1" i="1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224758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1193033" y="757014"/>
            <a:ext cx="3646217" cy="766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l"/>
            <a:r>
              <a:rPr sz="5400" dirty="0">
                <a:latin typeface="Consolas" charset="0"/>
                <a:ea typeface="Consolas" charset="0"/>
                <a:cs typeface="Consolas" charset="0"/>
              </a:rPr>
              <a:t>Who am I?</a:t>
            </a:r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033" y="1523779"/>
            <a:ext cx="3646217" cy="455777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5"/>
          <p:cNvSpPr txBox="1"/>
          <p:nvPr/>
        </p:nvSpPr>
        <p:spPr>
          <a:xfrm>
            <a:off x="5354642" y="1064791"/>
            <a:ext cx="5717912" cy="5016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Adrian Brink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Background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Computer Science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Business Management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Lived and worked in Denmark, Canada, Germany, and the UK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Avid drone enthusiast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Research interest: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Consensus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Engines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Secure peg zones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Decentralised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Exchanges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E-voting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Usabilit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871449" y="1157605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Scalability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2970" y="3474720"/>
            <a:ext cx="89860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000" dirty="0" smtClean="0">
                <a:latin typeface="Consolas" charset="0"/>
                <a:ea typeface="Consolas" charset="0"/>
                <a:cs typeface="Consolas" charset="0"/>
              </a:rPr>
              <a:t>IBC </a:t>
            </a:r>
            <a:r>
              <a:rPr lang="mr-IN" sz="40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GB" sz="4000" dirty="0" smtClean="0">
                <a:latin typeface="Consolas" charset="0"/>
                <a:ea typeface="Consolas" charset="0"/>
                <a:cs typeface="Consolas" charset="0"/>
              </a:rPr>
              <a:t> Inter Blockchain Communication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484842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458" y="4125649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Hubs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71449" y="1157605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Scalability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" y="2506635"/>
            <a:ext cx="4338036" cy="39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75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Zones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71449" y="1157605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smtClean="0">
                <a:latin typeface="Consolas" charset="0"/>
                <a:ea typeface="Consolas" charset="0"/>
                <a:cs typeface="Consolas" charset="0"/>
              </a:rPr>
              <a:t>Scalability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7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611097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Scalability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51" y="1911923"/>
            <a:ext cx="5599289" cy="4199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38061" y="1911923"/>
            <a:ext cx="5599289" cy="4199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137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1240732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Interoperability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2970" y="3474720"/>
            <a:ext cx="89860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Zones can contain arbitrary states and business </a:t>
            </a:r>
            <a:r>
              <a:rPr lang="en-US" sz="4000" dirty="0" err="1" smtClean="0">
                <a:latin typeface="Consolas" charset="0"/>
                <a:ea typeface="Consolas" charset="0"/>
                <a:cs typeface="Consolas" charset="0"/>
              </a:rPr>
              <a:t>logi</a:t>
            </a:r>
            <a:r>
              <a:rPr lang="en-GB" sz="4000" dirty="0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2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970" y="3474720"/>
            <a:ext cx="89860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err="1" smtClean="0">
                <a:latin typeface="Consolas" charset="0"/>
                <a:ea typeface="Consolas" charset="0"/>
                <a:cs typeface="Consolas" charset="0"/>
              </a:rPr>
              <a:t>Synchronisation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through the hub or peer to peer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2407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Interoperability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8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970" y="3275215"/>
            <a:ext cx="898606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/>
          </a:p>
          <a:p>
            <a:pPr lvl="1" algn="ctr"/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Zones do not have to open source their business logic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2407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Interoperability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35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144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Ethermint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2407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0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Weave SDK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69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The Hub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77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2"/>
          <p:cNvSpPr txBox="1"/>
          <p:nvPr/>
        </p:nvSpPr>
        <p:spPr>
          <a:xfrm>
            <a:off x="7122932" y="3324405"/>
            <a:ext cx="3542077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571500" indent="-571500">
              <a:buSzPct val="100000"/>
              <a:buFont typeface="Arial"/>
              <a:buChar char="•"/>
              <a:defRPr sz="2500"/>
            </a:lvl1pPr>
          </a:lstStyle>
          <a:p>
            <a:pPr algn="r"/>
            <a:r>
              <a:rPr sz="3000" dirty="0">
                <a:latin typeface="Consolas" charset="0"/>
                <a:ea typeface="Consolas" charset="0"/>
                <a:cs typeface="Consolas" charset="0"/>
              </a:rPr>
              <a:t>The core team of 10 (and growing) amazing people</a:t>
            </a:r>
          </a:p>
        </p:txBody>
      </p:sp>
      <p:pic>
        <p:nvPicPr>
          <p:cNvPr id="17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2007" y="4911916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2770" y="203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771" y="591912"/>
            <a:ext cx="1440000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4796" y="3471913"/>
            <a:ext cx="1440000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15349" y="4902181"/>
            <a:ext cx="1442838" cy="1442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64541" y="4928538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9" descr="Picture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2770" y="491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10" descr="Picture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31962" y="348164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715349" y="3471913"/>
            <a:ext cx="1440001" cy="14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882007" y="1118640"/>
            <a:ext cx="5783002" cy="1817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US" sz="5400" dirty="0" smtClean="0">
                <a:latin typeface="Consolas" charset="0"/>
                <a:ea typeface="Consolas" charset="0"/>
                <a:cs typeface="Consolas" charset="0"/>
              </a:rPr>
              <a:t>Who’s behind COSMOS?</a:t>
            </a:r>
            <a:endParaRPr lang="en-US" sz="5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55" y="2048286"/>
            <a:ext cx="1408802" cy="14305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err="1" smtClean="0">
                <a:latin typeface="Consolas" charset="0"/>
                <a:ea typeface="Consolas" charset="0"/>
                <a:cs typeface="Consolas" charset="0"/>
              </a:rPr>
              <a:t>Ethereum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Peg Zone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47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2970" y="2932273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to 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interact with COSMOS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2970" y="4375676"/>
            <a:ext cx="9577953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 on top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Ethermint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using Solidity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Use our language SDKs for Go, Rust, Java, JavaScript or Python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s-E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Implement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TSP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protocol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yourself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language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of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s-E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" dirty="0" err="1" smtClean="0">
                <a:latin typeface="Consolas" charset="0"/>
                <a:ea typeface="Consolas" charset="0"/>
                <a:cs typeface="Consolas" charset="0"/>
              </a:rPr>
              <a:t>choice</a:t>
            </a:r>
            <a:endParaRPr lang="es-E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330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</a:t>
            </a:r>
            <a:r>
              <a:rPr lang="en-US" sz="8000" dirty="0">
                <a:latin typeface="Consolas" charset="0"/>
                <a:ea typeface="Consolas" charset="0"/>
                <a:cs typeface="Consolas" charset="0"/>
              </a:rPr>
              <a:t>APPS</a:t>
            </a: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3521740"/>
            <a:ext cx="2260484" cy="2347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6303" y="3520613"/>
            <a:ext cx="2709697" cy="233225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1602970" y="2704032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Idea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38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1951328" y="2122734"/>
            <a:ext cx="8289345" cy="26125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6600" dirty="0" smtClean="0">
                <a:latin typeface="Consolas" charset="0"/>
                <a:ea typeface="Consolas" charset="0"/>
                <a:cs typeface="Consolas" charset="0"/>
              </a:rPr>
              <a:t>Questions</a:t>
            </a:r>
            <a:endParaRPr sz="6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1545" y="4971018"/>
            <a:ext cx="9628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Join at </a:t>
            </a:r>
            <a:r>
              <a:rPr lang="en-GB" sz="3200" i="1" dirty="0">
                <a:latin typeface="Consolas" charset="0"/>
                <a:ea typeface="Consolas" charset="0"/>
                <a:cs typeface="Consolas" charset="0"/>
              </a:rPr>
              <a:t>https://www.sli.do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GB" sz="3200" b="1" i="1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0654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2970" y="3474720"/>
            <a:ext cx="89860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You are on the brink of discovery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NEXT STEPS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22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000" y="1393132"/>
            <a:ext cx="10668001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NEXT STEPS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2970" y="3474720"/>
            <a:ext cx="89860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Future Roadmap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1960" y="4727674"/>
            <a:ext cx="340298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Production ready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testnets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October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1213" y="4758325"/>
            <a:ext cx="392882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2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Live Network at the end of the year</a:t>
            </a:r>
          </a:p>
          <a:p>
            <a:pPr marL="514350" indent="-514350">
              <a:buSzPct val="100000"/>
              <a:buFont typeface="+mj-lt"/>
              <a:buAutoNum type="romanUcPeriod" startAt="2"/>
            </a:pPr>
            <a:endParaRPr lang="es-E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4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4169" y="3341716"/>
            <a:ext cx="74911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How to learn more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4629" y="1393132"/>
            <a:ext cx="8082742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NEXT STEPS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9384" y="4380407"/>
            <a:ext cx="3402983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Developer Chats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err="1" smtClean="0"/>
              <a:t>Youtube</a:t>
            </a:r>
            <a:r>
              <a:rPr lang="en-US" dirty="0" smtClean="0"/>
              <a:t> Channel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/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Blogs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739" y="4688183"/>
            <a:ext cx="50989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Developer updates via email</a:t>
            </a:r>
          </a:p>
          <a:p>
            <a:pPr marL="514350" indent="-514350">
              <a:buSzPct val="100000"/>
              <a:buFont typeface="+mj-lt"/>
              <a:buAutoNum type="romanUcPeriod" startAt="4"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Meetups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3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4629" y="1393132"/>
            <a:ext cx="8082742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NEXT STEPS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4169" y="3341716"/>
            <a:ext cx="74911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How to get in touch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4882" y="4688182"/>
            <a:ext cx="340298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WeChat Group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/>
              <a:t>Rocket Chat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3749" y="4688182"/>
            <a:ext cx="50989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Email</a:t>
            </a:r>
          </a:p>
          <a:p>
            <a:pPr marL="514350" indent="-514350">
              <a:buSzPct val="100000"/>
              <a:buFont typeface="+mj-lt"/>
              <a:buAutoNum type="romanUcPeriod" startAt="4"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Github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Issues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93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4629" y="1393132"/>
            <a:ext cx="8082742" cy="12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ctr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4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NEXT STEPS</a:t>
            </a:r>
            <a:endParaRPr lang="en-US"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4169" y="3341716"/>
            <a:ext cx="749115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algn="ctr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Upcoming Events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9384" y="4380407"/>
            <a:ext cx="3918494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Meetups in Korea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lang="en-US" dirty="0" smtClean="0"/>
              <a:t>CSEC in Berkley</a:t>
            </a:r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/>
          </a:p>
          <a:p>
            <a:pPr marL="514350" indent="-514350">
              <a:buSzPct val="100000"/>
              <a:buFont typeface="+mj-lt"/>
              <a:buAutoNum type="romanUcPeriod"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3681" y="4380407"/>
            <a:ext cx="50989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4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Hackatom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China</a:t>
            </a:r>
          </a:p>
          <a:p>
            <a:pPr marL="514350" indent="-514350">
              <a:buSzPct val="100000"/>
              <a:buFont typeface="+mj-lt"/>
              <a:buAutoNum type="romanUcPeriod" startAt="4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3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Devcon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3 in Mexico</a:t>
            </a:r>
          </a:p>
        </p:txBody>
      </p:sp>
    </p:spTree>
    <p:extLst>
      <p:ext uri="{BB962C8B-B14F-4D97-AF65-F5344CB8AC3E}">
        <p14:creationId xmlns:p14="http://schemas.microsoft.com/office/powerpoint/2010/main" val="699335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572022" y="923736"/>
            <a:ext cx="11047956" cy="1027136"/>
          </a:xfrm>
          <a:prstGeom prst="rect">
            <a:avLst/>
          </a:prstGeom>
        </p:spPr>
        <p:txBody>
          <a:bodyPr/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Extra Resources</a:t>
            </a:r>
          </a:p>
        </p:txBody>
      </p:sp>
      <p:sp>
        <p:nvSpPr>
          <p:cNvPr id="240" name="TextBox 2"/>
          <p:cNvSpPr txBox="1"/>
          <p:nvPr/>
        </p:nvSpPr>
        <p:spPr>
          <a:xfrm>
            <a:off x="2708070" y="2247215"/>
            <a:ext cx="6775860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2"/>
              </a:rPr>
              <a:t>Tendermint/COSMOS Whitepaper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2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3"/>
              </a:rPr>
              <a:t>Tendermint in a Nutshell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3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u="sng" dirty="0" smtClean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4"/>
              </a:rPr>
              <a:t>Rocket </a:t>
            </a:r>
            <a:r>
              <a:rPr u="sng" dirty="0" smtClean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4"/>
              </a:rPr>
              <a:t>Channel</a:t>
            </a: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5"/>
            </a:endParaRP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5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6"/>
              </a:rPr>
              <a:t>Epicenter – Podcast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6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7"/>
              </a:rPr>
              <a:t>Core Developer Chat Livestreams - Youtube</a:t>
            </a:r>
          </a:p>
        </p:txBody>
      </p:sp>
    </p:spTree>
    <p:extLst>
      <p:ext uri="{BB962C8B-B14F-4D97-AF65-F5344CB8AC3E}">
        <p14:creationId xmlns:p14="http://schemas.microsoft.com/office/powerpoint/2010/main" val="1604522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2820150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Demo Time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87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ctrTitle"/>
          </p:nvPr>
        </p:nvSpPr>
        <p:spPr>
          <a:xfrm>
            <a:off x="1514669" y="529759"/>
            <a:ext cx="5290495" cy="10474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l"/>
            <a:r>
              <a:rPr dirty="0">
                <a:latin typeface="Consolas" charset="0"/>
                <a:ea typeface="Consolas" charset="0"/>
                <a:cs typeface="Consolas" charset="0"/>
              </a:rPr>
              <a:t>Where to find me?</a:t>
            </a:r>
          </a:p>
        </p:txBody>
      </p:sp>
      <p:sp>
        <p:nvSpPr>
          <p:cNvPr id="237" name="TextBox 5"/>
          <p:cNvSpPr txBox="1"/>
          <p:nvPr/>
        </p:nvSpPr>
        <p:spPr>
          <a:xfrm>
            <a:off x="5753065" y="1429786"/>
            <a:ext cx="5425440" cy="517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Adrian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Brink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WeChat: </a:t>
            </a:r>
            <a:r>
              <a:rPr lang="en-US" dirty="0" smtClean="0">
                <a:solidFill>
                  <a:srgbClr val="38EB11"/>
                </a:solidFill>
                <a:latin typeface="Consolas" charset="0"/>
                <a:ea typeface="Consolas" charset="0"/>
                <a:cs typeface="Consolas" charset="0"/>
              </a:rPr>
              <a:t>adrianbrink</a:t>
            </a: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Twitter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dirty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3"/>
              </a:rPr>
              <a:t>@</a:t>
            </a:r>
            <a:r>
              <a:rPr dirty="0" smtClean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3"/>
              </a:rPr>
              <a:t>adrian_brink</a:t>
            </a:r>
            <a:endParaRPr dirty="0">
              <a:solidFill>
                <a:srgbClr val="38EB1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3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Github: </a:t>
            </a:r>
            <a:r>
              <a:rPr dirty="0" smtClean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4"/>
              </a:rPr>
              <a:t>adrianbrink</a:t>
            </a:r>
            <a:endParaRPr dirty="0">
              <a:solidFill>
                <a:srgbClr val="38EB1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4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Telegram: </a:t>
            </a:r>
            <a:r>
              <a:rPr dirty="0" smtClean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5"/>
              </a:rPr>
              <a:t>adrianbrink</a:t>
            </a:r>
            <a:endParaRPr dirty="0">
              <a:solidFill>
                <a:srgbClr val="38EB1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5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Email: </a:t>
            </a:r>
            <a:r>
              <a:rPr dirty="0" smtClean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6"/>
              </a:rPr>
              <a:t>adrian@tendermint.com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|| </a:t>
            </a:r>
            <a:r>
              <a:rPr dirty="0" smtClean="0">
                <a:solidFill>
                  <a:srgbClr val="38EB1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6"/>
              </a:rPr>
              <a:t>adrian@brink-holdings.com</a:t>
            </a:r>
            <a:endParaRPr dirty="0">
              <a:solidFill>
                <a:srgbClr val="38EB1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7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Research interest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Consensus Engines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Secure peg zones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Decentralised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Exchanges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E-voting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Usability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70" y="1577163"/>
            <a:ext cx="3672996" cy="4902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ctrTitle"/>
          </p:nvPr>
        </p:nvSpPr>
        <p:spPr>
          <a:xfrm>
            <a:off x="879609" y="527195"/>
            <a:ext cx="9810558" cy="1106466"/>
          </a:xfrm>
          <a:prstGeom prst="rect">
            <a:avLst/>
          </a:prstGeom>
        </p:spPr>
        <p:txBody>
          <a:bodyPr/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l"/>
            <a:r>
              <a:rPr dirty="0">
                <a:latin typeface="Consolas" charset="0"/>
                <a:ea typeface="Consolas" charset="0"/>
                <a:cs typeface="Consolas" charset="0"/>
              </a:rPr>
              <a:t>What is the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s-ES" dirty="0" err="1">
                <a:latin typeface="Consolas" charset="0"/>
                <a:ea typeface="Consolas" charset="0"/>
                <a:cs typeface="Consolas" charset="0"/>
              </a:rPr>
              <a:t>O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SMOS </a:t>
            </a:r>
            <a:r>
              <a:rPr lang="es-ES" dirty="0"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ub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4888" y="1995626"/>
            <a:ext cx="5609860" cy="39039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Box 3"/>
          <p:cNvSpPr txBox="1"/>
          <p:nvPr/>
        </p:nvSpPr>
        <p:spPr>
          <a:xfrm>
            <a:off x="879609" y="1633661"/>
            <a:ext cx="4905279" cy="4620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Scalable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Cryptocurrency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The COSMOS hub facilitates moving value across different zones and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hub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Arbitrary business logic in the application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layer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Instead of one to rule them all there will be multiple to work together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ctrTitle"/>
          </p:nvPr>
        </p:nvSpPr>
        <p:spPr>
          <a:xfrm>
            <a:off x="250517" y="688928"/>
            <a:ext cx="11649207" cy="1189975"/>
          </a:xfrm>
          <a:prstGeom prst="rect">
            <a:avLst/>
          </a:prstGeom>
        </p:spPr>
        <p:txBody>
          <a:bodyPr/>
          <a:lstStyle>
            <a:lvl1pPr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What are we building?</a:t>
            </a:r>
          </a:p>
        </p:txBody>
      </p:sp>
      <p:sp>
        <p:nvSpPr>
          <p:cNvPr id="190" name="TextBox 2"/>
          <p:cNvSpPr txBox="1"/>
          <p:nvPr/>
        </p:nvSpPr>
        <p:spPr>
          <a:xfrm>
            <a:off x="488510" y="2079528"/>
            <a:ext cx="1117321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Everything that is needed for the</a:t>
            </a:r>
          </a:p>
          <a:p>
            <a:pPr algn="ctr">
              <a:defRPr sz="1000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algn="ctr">
              <a:defRPr sz="4000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sz="5000" b="1" dirty="0">
                <a:latin typeface="Consolas" charset="0"/>
                <a:ea typeface="Consolas" charset="0"/>
                <a:cs typeface="Consolas" charset="0"/>
              </a:rPr>
              <a:t>COSMOS Hub</a:t>
            </a:r>
          </a:p>
        </p:txBody>
      </p:sp>
      <p:sp>
        <p:nvSpPr>
          <p:cNvPr id="191" name="TextBox 3"/>
          <p:cNvSpPr txBox="1"/>
          <p:nvPr/>
        </p:nvSpPr>
        <p:spPr>
          <a:xfrm>
            <a:off x="2166996" y="3895594"/>
            <a:ext cx="3908123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Engine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COSMOS Apps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Apps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ABCI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Protocol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2" name="TextBox 4"/>
          <p:cNvSpPr txBox="1"/>
          <p:nvPr/>
        </p:nvSpPr>
        <p:spPr>
          <a:xfrm>
            <a:off x="6876786" y="3895594"/>
            <a:ext cx="4784943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Peg Zones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Decentralised Exchange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Enterprise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Solutions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IBC Protocol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2"/>
          <p:cNvSpPr txBox="1"/>
          <p:nvPr/>
        </p:nvSpPr>
        <p:spPr>
          <a:xfrm>
            <a:off x="6379466" y="739002"/>
            <a:ext cx="4427079" cy="55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35000" indent="-635000">
              <a:buSzPct val="100000"/>
              <a:buFont typeface="Wingdings" charset="2"/>
              <a:buChar char="§"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lockchain is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ecured by Tendermint consensus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1092200" lvl="2" indent="-635000">
              <a:buSzPct val="100000"/>
              <a:buFont typeface="Courier New" charset="0"/>
              <a:buChar char="o"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Proof-of-Stake algorithm that uses security deposits</a:t>
            </a:r>
          </a:p>
          <a:p>
            <a:pPr marL="1092200" lvl="2" indent="-635000">
              <a:buSzPct val="100000"/>
              <a:buFont typeface="Wingdings" charset="2"/>
              <a:buChar char="§"/>
            </a:pPr>
            <a:endParaRPr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buSzPct val="100000"/>
              <a:buFont typeface="Wingdings" charset="2"/>
              <a:buChar char="§"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Application logic is abstracted away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1092200" lvl="2" indent="-635000">
              <a:buSzPct val="100000"/>
              <a:buFont typeface="Courier New" charset="0"/>
              <a:buChar char="o"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Arbitrary business logic can be build on top of Tendermint</a:t>
            </a:r>
          </a:p>
          <a:p>
            <a:pPr marL="1092200" lvl="2" indent="-635000">
              <a:buSzPct val="100000"/>
              <a:buFont typeface="Wingdings" charset="2"/>
              <a:buChar char="§"/>
            </a:pP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buSzPct val="100000"/>
              <a:buFont typeface="Wingdings" charset="2"/>
              <a:buChar char="§"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Standalone Tendermint application can become zones on the COSMOS hub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https://lh4.googleusercontent.com/1PkybJFCDvdoB0ygFor3jpEZd00KittCFq2tnRodoV4VKnnt95sHwypXZBvuuAlErTgAD4ra44lX-8qLyKZtg1m831ipeE5g7v4andzVwruVg3QeCbWZEjo-PnMmQ7v-s_oMLAXqR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93" y="2900113"/>
            <a:ext cx="4853497" cy="3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292" y="496706"/>
            <a:ext cx="4853497" cy="240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 hangingPunct="1"/>
            <a:r>
              <a:rPr lang="en-US" sz="5400" dirty="0">
                <a:latin typeface="Consolas" charset="0"/>
                <a:ea typeface="Consolas" charset="0"/>
                <a:cs typeface="Consolas" charset="0"/>
              </a:rPr>
              <a:t>Brief Overview of Tendermint</a:t>
            </a:r>
          </a:p>
        </p:txBody>
      </p:sp>
    </p:spTree>
    <p:extLst>
      <p:ext uri="{BB962C8B-B14F-4D97-AF65-F5344CB8AC3E}">
        <p14:creationId xmlns:p14="http://schemas.microsoft.com/office/powerpoint/2010/main" val="2043650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ctrTitle"/>
          </p:nvPr>
        </p:nvSpPr>
        <p:spPr>
          <a:xfrm>
            <a:off x="1350699" y="282632"/>
            <a:ext cx="9490603" cy="1628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Why Tendermint and what makes us different?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61302" y="1910643"/>
            <a:ext cx="468000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optimal Byzantine Fault Tolerant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Requires +1/3 byzantine failures to violate safety/liveness</a:t>
            </a: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Is fully fork accountable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We can figure out who tried to cheat and punish them</a:t>
            </a: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Much simpler than other implementations such as Casper (Ethereum)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0699" y="1910643"/>
            <a:ext cx="4680000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implements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Proof-of-Stake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consensus algorithm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Doesn’t waste electricity but rather uses security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deposits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Secure and formally verified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Full specification on GitHub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Guarantees safety &amp; liveness through the algorithm and a weak synchrony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assumption</a:t>
            </a:r>
            <a:endParaRPr lang="es-ES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>
            <a:spLocks noGrp="1"/>
          </p:cNvSpPr>
          <p:nvPr>
            <p:ph type="ctrTitle"/>
          </p:nvPr>
        </p:nvSpPr>
        <p:spPr>
          <a:xfrm>
            <a:off x="4224387" y="934065"/>
            <a:ext cx="6648659" cy="17160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r"/>
            <a:r>
              <a:rPr sz="4500" dirty="0">
                <a:latin typeface="Consolas" charset="0"/>
                <a:ea typeface="Consolas" charset="0"/>
                <a:cs typeface="Consolas" charset="0"/>
              </a:rPr>
              <a:t>Properties and possible application</a:t>
            </a:r>
          </a:p>
        </p:txBody>
      </p:sp>
      <p:sp>
        <p:nvSpPr>
          <p:cNvPr id="220" name="TextBox 4"/>
          <p:cNvSpPr txBox="1"/>
          <p:nvPr/>
        </p:nvSpPr>
        <p:spPr>
          <a:xfrm>
            <a:off x="6621338" y="2879082"/>
            <a:ext cx="4401338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Fast and permanent block finality</a:t>
            </a:r>
          </a:p>
          <a:p>
            <a:pPr marL="317500" indent="-317500" algn="r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Efficient light clients are available</a:t>
            </a:r>
          </a:p>
          <a:p>
            <a:pPr marL="317500" indent="-317500" algn="r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The validator set is known and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accountable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Regional zones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3833" y="350918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647" y="3507147"/>
            <a:ext cx="2600186" cy="2542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648" y="1341464"/>
            <a:ext cx="2591908" cy="2165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ctrTitle"/>
          </p:nvPr>
        </p:nvSpPr>
        <p:spPr>
          <a:xfrm>
            <a:off x="572022" y="332509"/>
            <a:ext cx="10367527" cy="15129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How to write your own business application?</a:t>
            </a:r>
          </a:p>
        </p:txBody>
      </p:sp>
      <p:sp>
        <p:nvSpPr>
          <p:cNvPr id="228" name="TextBox 3"/>
          <p:cNvSpPr txBox="1"/>
          <p:nvPr/>
        </p:nvSpPr>
        <p:spPr>
          <a:xfrm>
            <a:off x="858982" y="1878675"/>
            <a:ext cx="10474036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The easiest way is to implement everything on top of Ethermint in solidity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We provide language bindings for Rust, Java, Go, JavaScript if you want to write your own persistent state machine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Implement a couple of required messages, such as Info() and DeliverTx()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Pitfalls: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opens three separate socket connections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Some events can run concurrently, whereas others require sequential execution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Speed is of essence essentially for apps that require larger application states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Light-clients have to be considered from the beginning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1951328" y="2122734"/>
            <a:ext cx="8289345" cy="26125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6600" dirty="0" smtClean="0">
                <a:latin typeface="Consolas" charset="0"/>
                <a:ea typeface="Consolas" charset="0"/>
                <a:cs typeface="Consolas" charset="0"/>
              </a:rPr>
              <a:t>Questions</a:t>
            </a:r>
            <a:endParaRPr sz="6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1545" y="4971018"/>
            <a:ext cx="9628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Join at </a:t>
            </a:r>
            <a:r>
              <a:rPr lang="en-GB" sz="3200" i="1" dirty="0">
                <a:latin typeface="Consolas" charset="0"/>
                <a:ea typeface="Consolas" charset="0"/>
                <a:cs typeface="Consolas" charset="0"/>
              </a:rPr>
              <a:t>https://www.sli.do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GB" sz="2400" i="1" dirty="0" smtClean="0"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3200" i="1" dirty="0" smtClean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GB" sz="3200" b="1" i="1" dirty="0" smtClean="0">
                <a:latin typeface="Consolas" charset="0"/>
                <a:ea typeface="Consolas" charset="0"/>
                <a:cs typeface="Consolas" charset="0"/>
              </a:rPr>
              <a:t>COSMOS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932393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692088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Why COSMOS?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9562" y="4871254"/>
            <a:ext cx="7547957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600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Interoperability</a:t>
            </a:r>
            <a:endParaRPr kumimoji="0" lang="en-GB" sz="66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7141" y="2599763"/>
            <a:ext cx="548640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600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Scalability</a:t>
            </a:r>
            <a:endParaRPr kumimoji="0" lang="en-GB" sz="66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2837" y="3874008"/>
            <a:ext cx="282632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0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&amp;</a:t>
            </a:r>
            <a:endParaRPr kumimoji="0" lang="en-GB" sz="48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203821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409466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The Theory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8265" y="1876541"/>
            <a:ext cx="6421736" cy="446890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762000" y="1876541"/>
            <a:ext cx="4492872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</a:pPr>
            <a:r>
              <a:rPr kumimoji="0" lang="en-GB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Value transfer between zones and hubs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GB" sz="2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</a:pPr>
            <a:r>
              <a:rPr lang="en-GB" sz="2800" dirty="0" smtClean="0">
                <a:latin typeface="Consolas" charset="0"/>
                <a:ea typeface="Consolas" charset="0"/>
                <a:cs typeface="Consolas" charset="0"/>
              </a:rPr>
              <a:t>Zone have independent state updates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GB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</a:pPr>
            <a:r>
              <a:rPr lang="en-GB" sz="2800" dirty="0" smtClean="0">
                <a:latin typeface="Consolas" charset="0"/>
                <a:ea typeface="Consolas" charset="0"/>
                <a:cs typeface="Consolas" charset="0"/>
              </a:rPr>
              <a:t>Hubs are secure connectors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434398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156538"/>
            <a:ext cx="10668001" cy="1217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The Building Blocks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5500173"/>
              </p:ext>
            </p:extLst>
          </p:nvPr>
        </p:nvGraphicFramePr>
        <p:xfrm>
          <a:off x="1706880" y="1441342"/>
          <a:ext cx="8778240" cy="5269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9596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741966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8000" dirty="0" smtClean="0">
                <a:latin typeface="Consolas" charset="0"/>
                <a:ea typeface="Consolas" charset="0"/>
                <a:cs typeface="Consolas" charset="0"/>
              </a:rPr>
              <a:t>COSMOS Apps</a:t>
            </a:r>
            <a:endParaRPr sz="8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233" y="2360813"/>
            <a:ext cx="10407534" cy="2923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Everyone</a:t>
            </a:r>
            <a:r>
              <a:rPr kumimoji="0" lang="en-GB" sz="4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 </a:t>
            </a:r>
            <a:r>
              <a:rPr kumimoji="0" lang="en-GB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in the world can build their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200" dirty="0">
              <a:latin typeface="Consolas" charset="0"/>
              <a:ea typeface="Consolas" charset="0"/>
              <a:cs typeface="Consolas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own zone with their own business logic and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200" dirty="0">
              <a:latin typeface="Consolas" charset="0"/>
              <a:ea typeface="Consolas" charset="0"/>
              <a:cs typeface="Consolas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connect it to the </a:t>
            </a:r>
            <a:r>
              <a:rPr kumimoji="0" lang="en-GB" sz="4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COSMOS hub</a:t>
            </a:r>
            <a:r>
              <a:rPr kumimoji="0" lang="en-GB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Source Code Pro"/>
              </a:rPr>
              <a:t>.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67709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8EB0F"/>
      </a:hlink>
      <a:folHlink>
        <a:srgbClr val="38EB0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Code Pro"/>
            <a:ea typeface="Source Code Pro"/>
            <a:cs typeface="Source Code Pro"/>
            <a:sym typeface="Source Code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Code Pro"/>
            <a:ea typeface="Source Code Pro"/>
            <a:cs typeface="Source Code Pro"/>
            <a:sym typeface="Source Code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2317</Words>
  <Application>Microsoft Macintosh PowerPoint</Application>
  <PresentationFormat>Widescreen</PresentationFormat>
  <Paragraphs>384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Calibri</vt:lpstr>
      <vt:lpstr>Calibri Light</vt:lpstr>
      <vt:lpstr>Consolas</vt:lpstr>
      <vt:lpstr>Courier New</vt:lpstr>
      <vt:lpstr>Source Code Pro</vt:lpstr>
      <vt:lpstr>Wingdings</vt:lpstr>
      <vt:lpstr>Arial</vt:lpstr>
      <vt:lpstr>Office Theme</vt:lpstr>
      <vt:lpstr>COSMOS</vt:lpstr>
      <vt:lpstr>Who am I?</vt:lpstr>
      <vt:lpstr>PowerPoint Presentation</vt:lpstr>
      <vt:lpstr>Demo Time</vt:lpstr>
      <vt:lpstr>Questions</vt:lpstr>
      <vt:lpstr>Why COSMOS?</vt:lpstr>
      <vt:lpstr>The Theory</vt:lpstr>
      <vt:lpstr>The Building Blocks</vt:lpstr>
      <vt:lpstr>COSMOS Apps</vt:lpstr>
      <vt:lpstr>COSMOS Hub</vt:lpstr>
      <vt:lpstr>Questions</vt:lpstr>
      <vt:lpstr>Let’s get Technical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Break</vt:lpstr>
      <vt:lpstr>Scalability</vt:lpstr>
      <vt:lpstr>PowerPoint Presentation</vt:lpstr>
      <vt:lpstr>PowerPoint Presentation</vt:lpstr>
      <vt:lpstr>Scalability</vt:lpstr>
      <vt:lpstr>Interoperability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Resources</vt:lpstr>
      <vt:lpstr>Where to find me?</vt:lpstr>
      <vt:lpstr>What is the COSMOS Hub?</vt:lpstr>
      <vt:lpstr>What are we building?</vt:lpstr>
      <vt:lpstr>PowerPoint Presentation</vt:lpstr>
      <vt:lpstr>Why Tendermint and what makes us different?</vt:lpstr>
      <vt:lpstr>Properties and possible application</vt:lpstr>
      <vt:lpstr>How to write your own business application?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Tendermint</dc:title>
  <cp:lastModifiedBy>Adrian Brink</cp:lastModifiedBy>
  <cp:revision>149</cp:revision>
  <dcterms:modified xsi:type="dcterms:W3CDTF">2017-08-05T11:56:13Z</dcterms:modified>
</cp:coreProperties>
</file>